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56" r:id="rId2"/>
    <p:sldId id="694" r:id="rId3"/>
    <p:sldId id="693" r:id="rId4"/>
    <p:sldId id="695" r:id="rId5"/>
    <p:sldId id="718" r:id="rId6"/>
    <p:sldId id="696" r:id="rId7"/>
    <p:sldId id="593" r:id="rId8"/>
    <p:sldId id="705" r:id="rId9"/>
    <p:sldId id="685" r:id="rId10"/>
    <p:sldId id="684" r:id="rId11"/>
    <p:sldId id="725" r:id="rId12"/>
    <p:sldId id="602" r:id="rId13"/>
    <p:sldId id="264" r:id="rId14"/>
    <p:sldId id="258" r:id="rId15"/>
    <p:sldId id="306" r:id="rId16"/>
    <p:sldId id="714" r:id="rId17"/>
    <p:sldId id="301" r:id="rId18"/>
    <p:sldId id="461" r:id="rId19"/>
    <p:sldId id="460" r:id="rId20"/>
    <p:sldId id="261" r:id="rId21"/>
    <p:sldId id="697" r:id="rId22"/>
    <p:sldId id="594" r:id="rId23"/>
    <p:sldId id="260" r:id="rId24"/>
    <p:sldId id="267" r:id="rId25"/>
    <p:sldId id="381" r:id="rId26"/>
    <p:sldId id="715" r:id="rId27"/>
    <p:sldId id="464" r:id="rId28"/>
    <p:sldId id="698" r:id="rId29"/>
    <p:sldId id="668" r:id="rId30"/>
    <p:sldId id="604" r:id="rId31"/>
    <p:sldId id="605" r:id="rId32"/>
    <p:sldId id="734" r:id="rId33"/>
    <p:sldId id="721" r:id="rId34"/>
    <p:sldId id="736" r:id="rId35"/>
    <p:sldId id="401" r:id="rId36"/>
    <p:sldId id="735" r:id="rId37"/>
    <p:sldId id="739" r:id="rId38"/>
    <p:sldId id="737" r:id="rId39"/>
    <p:sldId id="681" r:id="rId40"/>
    <p:sldId id="703" r:id="rId41"/>
    <p:sldId id="701" r:id="rId42"/>
    <p:sldId id="702" r:id="rId43"/>
    <p:sldId id="700" r:id="rId44"/>
    <p:sldId id="699" r:id="rId45"/>
    <p:sldId id="712" r:id="rId46"/>
    <p:sldId id="385" r:id="rId47"/>
    <p:sldId id="719" r:id="rId48"/>
    <p:sldId id="435" r:id="rId49"/>
    <p:sldId id="731" r:id="rId50"/>
    <p:sldId id="590" r:id="rId51"/>
    <p:sldId id="711" r:id="rId52"/>
    <p:sldId id="720" r:id="rId53"/>
    <p:sldId id="730" r:id="rId54"/>
    <p:sldId id="676" r:id="rId55"/>
    <p:sldId id="727" r:id="rId56"/>
    <p:sldId id="673" r:id="rId57"/>
    <p:sldId id="723" r:id="rId58"/>
    <p:sldId id="704" r:id="rId59"/>
    <p:sldId id="678" r:id="rId60"/>
    <p:sldId id="671" r:id="rId61"/>
    <p:sldId id="706" r:id="rId62"/>
    <p:sldId id="717" r:id="rId63"/>
    <p:sldId id="724" r:id="rId64"/>
    <p:sldId id="738" r:id="rId65"/>
    <p:sldId id="318" r:id="rId66"/>
    <p:sldId id="458"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266"/>
  </p:normalViewPr>
  <p:slideViewPr>
    <p:cSldViewPr snapToGrid="0" snapToObjects="1">
      <p:cViewPr varScale="1">
        <p:scale>
          <a:sx n="119" d="100"/>
          <a:sy n="119" d="100"/>
        </p:scale>
        <p:origin x="234" y="10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71D3C-FE90-114E-8769-BB4E125AB877}"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CB260-5B14-6F4F-B067-3F97561C02C9}" type="slidenum">
              <a:rPr lang="en-US" smtClean="0"/>
              <a:t>‹#›</a:t>
            </a:fld>
            <a:endParaRPr lang="en-US"/>
          </a:p>
        </p:txBody>
      </p:sp>
    </p:spTree>
    <p:extLst>
      <p:ext uri="{BB962C8B-B14F-4D97-AF65-F5344CB8AC3E}">
        <p14:creationId xmlns:p14="http://schemas.microsoft.com/office/powerpoint/2010/main" val="2447322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2166F253-C059-1949-A887-69D92A13E7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fld id="{8FF37939-A3B5-5346-88E6-F7EA68BF7889}" type="slidenum">
              <a:rPr lang="en-GB" altLang="en-US" sz="1200"/>
              <a:pPr algn="r" eaLnBrk="1" hangingPunct="1"/>
              <a:t>50</a:t>
            </a:fld>
            <a:endParaRPr lang="en-GB" altLang="en-US" sz="1200"/>
          </a:p>
        </p:txBody>
      </p:sp>
      <p:sp>
        <p:nvSpPr>
          <p:cNvPr id="134147" name="Rectangle 2">
            <a:extLst>
              <a:ext uri="{FF2B5EF4-FFF2-40B4-BE49-F238E27FC236}">
                <a16:creationId xmlns:a16="http://schemas.microsoft.com/office/drawing/2014/main" id="{0AC543CE-080E-8544-81C4-B286504257FA}"/>
              </a:ext>
            </a:extLst>
          </p:cNvPr>
          <p:cNvSpPr>
            <a:spLocks noGrp="1" noRot="1" noChangeAspect="1" noChangeArrowheads="1" noTextEdit="1"/>
          </p:cNvSpPr>
          <p:nvPr>
            <p:ph type="sldImg"/>
          </p:nvPr>
        </p:nvSpPr>
        <p:spPr>
          <a:xfrm>
            <a:off x="-13711238" y="303213"/>
            <a:ext cx="27424063" cy="15427325"/>
          </a:xfrm>
          <a:solidFill>
            <a:srgbClr val="FFFFFF"/>
          </a:solidFill>
          <a:ln/>
        </p:spPr>
      </p:sp>
      <p:sp>
        <p:nvSpPr>
          <p:cNvPr id="134148" name="Text Box 3">
            <a:extLst>
              <a:ext uri="{FF2B5EF4-FFF2-40B4-BE49-F238E27FC236}">
                <a16:creationId xmlns:a16="http://schemas.microsoft.com/office/drawing/2014/main" id="{B6B409BD-3174-FC41-A278-EAD6BF431668}"/>
              </a:ext>
            </a:extLst>
          </p:cNvPr>
          <p:cNvSpPr>
            <a:spLocks noGrp="1" noChangeArrowheads="1"/>
          </p:cNvSpPr>
          <p:nvPr>
            <p:ph type="body" idx="1"/>
          </p:nvPr>
        </p:nvSpPr>
        <p:spPr>
          <a:xfrm>
            <a:off x="503238" y="4316413"/>
            <a:ext cx="5856287" cy="4060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269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1535E-3CA7-E144-866F-FBB61675C2E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76F05B3-950B-2240-80E7-198289862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6CABB33-7BC5-4B42-AACC-25192E2FE050}"/>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CF8D43AA-3796-EE40-A09E-F92A7CD72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A5896-E081-E641-BB1B-2C000FE4D1FF}"/>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209051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53FE3-0640-414F-9190-A5984EFB781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B1C6BBA-5908-BA49-9A49-D850949DF40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F13191-8007-8545-92DA-861A43E318A9}"/>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9713E4CE-4619-8847-9815-EE2134760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C81F2-AF56-AE4B-AF5C-FC0CE367B5DC}"/>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2727313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272248-7855-9346-B746-D8287132050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2F6168-2D1B-BF43-B937-585B4377AD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2C033D-66A4-8346-B087-D3FDD790D47A}"/>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7F0B2914-8F8D-374F-A65F-B09A31948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F26183-D3B9-4B47-9EAA-C9605389528F}"/>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218995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413A-3A80-794D-83A3-3F9DCC018E8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DA49C4-5F06-7746-964F-99433EFDFA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A52BAA3-7E3C-F545-BBDC-9D2F53F7E63B}"/>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DDF11A9E-153D-6E49-B336-E1C464CB9D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ED954-5109-8A45-BCD2-1343C7DB1A19}"/>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366344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73CB-F217-DE44-9CBB-96B4E9EA0FE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2AE2A3A-7F27-F648-B493-53A84D58F3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FBAC06-2700-7C46-B816-0B1DD6B341F6}"/>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25036A2B-2AC6-3540-86D8-CA824BFAD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417E5-C4FA-0E4F-B300-19C4979D1811}"/>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783991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BA6C-6979-024C-943B-DF45DF1CE01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0787D5E-B512-F044-B5B6-5E9D4393F3D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C45695F-D49E-C44B-9AAA-521DAB27FD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142C91-AAFE-5448-9905-BBBF0AB56D4E}"/>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6" name="Footer Placeholder 5">
            <a:extLst>
              <a:ext uri="{FF2B5EF4-FFF2-40B4-BE49-F238E27FC236}">
                <a16:creationId xmlns:a16="http://schemas.microsoft.com/office/drawing/2014/main" id="{5E26B150-B31C-8549-8101-2F85D0C194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A2797-91E1-8E4F-A7C2-80646017CE0D}"/>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4231139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56-042C-CA4B-9AAC-AEF191EA40C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7515EB-FA10-EF47-9138-4DBFE28D7B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2F4972E-6144-9645-9380-D7F9742415A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368A8E2-81F6-F44F-AF97-BE97992D6D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7885025-878D-8F44-A78B-DB60F76B928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A2DC11E-83EC-2041-B196-6DDE826F4FD0}"/>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8" name="Footer Placeholder 7">
            <a:extLst>
              <a:ext uri="{FF2B5EF4-FFF2-40B4-BE49-F238E27FC236}">
                <a16:creationId xmlns:a16="http://schemas.microsoft.com/office/drawing/2014/main" id="{BD04E1B2-9551-7447-921A-DEB5C45948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C73F29-98B3-1843-BB7F-6977FC58E3FE}"/>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404388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1D26B-7883-844B-9DFA-92E4DC617E4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16AE8C2-B26A-1D43-B018-CDC2D9B8CE95}"/>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4" name="Footer Placeholder 3">
            <a:extLst>
              <a:ext uri="{FF2B5EF4-FFF2-40B4-BE49-F238E27FC236}">
                <a16:creationId xmlns:a16="http://schemas.microsoft.com/office/drawing/2014/main" id="{93AD43E2-4F0C-9B44-A913-CBD33EFEA9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BAB5C5-7D24-5847-816B-61576CE9B3DC}"/>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100909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27BFDA-716B-3E41-A240-4B72907CA350}"/>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3" name="Footer Placeholder 2">
            <a:extLst>
              <a:ext uri="{FF2B5EF4-FFF2-40B4-BE49-F238E27FC236}">
                <a16:creationId xmlns:a16="http://schemas.microsoft.com/office/drawing/2014/main" id="{AA83C279-D5A1-B744-A01D-1778FCD1FA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4E8D93-7CFF-F34B-8CE8-1A0854A82EBA}"/>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1217429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8EB8-AEA7-F749-882A-FFA3E810D39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0CAD646-8296-3649-8E88-C728A5AAE1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B20AD2B-F26A-884B-B34B-01606755C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34FA5B-ABF1-D145-85D5-00CF62A9320E}"/>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6" name="Footer Placeholder 5">
            <a:extLst>
              <a:ext uri="{FF2B5EF4-FFF2-40B4-BE49-F238E27FC236}">
                <a16:creationId xmlns:a16="http://schemas.microsoft.com/office/drawing/2014/main" id="{108EECD8-527A-7241-9148-A94786091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C83459-F8F1-9B44-99D5-3012086B68D8}"/>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28786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0562A-8F51-2F4A-8734-CB252CC686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EFD75BB-3E57-EE40-9319-9CEAB6F5F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385739-FDBD-4547-A9D1-03AE20639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33F9BB1-F693-C84F-8E7E-0E27D9BF327A}"/>
              </a:ext>
            </a:extLst>
          </p:cNvPr>
          <p:cNvSpPr>
            <a:spLocks noGrp="1"/>
          </p:cNvSpPr>
          <p:nvPr>
            <p:ph type="dt" sz="half" idx="10"/>
          </p:nvPr>
        </p:nvSpPr>
        <p:spPr/>
        <p:txBody>
          <a:bodyPr/>
          <a:lstStyle/>
          <a:p>
            <a:fld id="{B14129D5-995C-8146-98CD-BFCAD706D699}" type="datetimeFigureOut">
              <a:rPr lang="en-US" smtClean="0"/>
              <a:t>6/10/2025</a:t>
            </a:fld>
            <a:endParaRPr lang="en-US"/>
          </a:p>
        </p:txBody>
      </p:sp>
      <p:sp>
        <p:nvSpPr>
          <p:cNvPr id="6" name="Footer Placeholder 5">
            <a:extLst>
              <a:ext uri="{FF2B5EF4-FFF2-40B4-BE49-F238E27FC236}">
                <a16:creationId xmlns:a16="http://schemas.microsoft.com/office/drawing/2014/main" id="{3286990C-941D-9941-98F1-35B11115A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AA59AC-8C58-7545-A62E-484C3895120F}"/>
              </a:ext>
            </a:extLst>
          </p:cNvPr>
          <p:cNvSpPr>
            <a:spLocks noGrp="1"/>
          </p:cNvSpPr>
          <p:nvPr>
            <p:ph type="sldNum" sz="quarter" idx="12"/>
          </p:nvPr>
        </p:nvSpPr>
        <p:spPr/>
        <p:txBody>
          <a:bodyPr/>
          <a:lstStyle/>
          <a:p>
            <a:fld id="{DA57F572-8776-6E4A-95E9-97C41AA8C3EE}" type="slidenum">
              <a:rPr lang="en-US" smtClean="0"/>
              <a:t>‹#›</a:t>
            </a:fld>
            <a:endParaRPr lang="en-US"/>
          </a:p>
        </p:txBody>
      </p:sp>
    </p:spTree>
    <p:extLst>
      <p:ext uri="{BB962C8B-B14F-4D97-AF65-F5344CB8AC3E}">
        <p14:creationId xmlns:p14="http://schemas.microsoft.com/office/powerpoint/2010/main" val="3710028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C8B588-BE1E-2845-8C83-38F7114CF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258D79-79B5-4240-98AE-A05B56168A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2BE898-F8E7-EC40-8450-2F6A11BABD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129D5-995C-8146-98CD-BFCAD706D699}" type="datetimeFigureOut">
              <a:rPr lang="en-US" smtClean="0"/>
              <a:t>6/10/2025</a:t>
            </a:fld>
            <a:endParaRPr lang="en-US"/>
          </a:p>
        </p:txBody>
      </p:sp>
      <p:sp>
        <p:nvSpPr>
          <p:cNvPr id="5" name="Footer Placeholder 4">
            <a:extLst>
              <a:ext uri="{FF2B5EF4-FFF2-40B4-BE49-F238E27FC236}">
                <a16:creationId xmlns:a16="http://schemas.microsoft.com/office/drawing/2014/main" id="{6E4F6005-AFAB-7646-9A53-49949D26D1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2D21C9-62C0-4044-819D-FFE6841339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57F572-8776-6E4A-95E9-97C41AA8C3EE}" type="slidenum">
              <a:rPr lang="en-US" smtClean="0"/>
              <a:t>‹#›</a:t>
            </a:fld>
            <a:endParaRPr lang="en-US"/>
          </a:p>
        </p:txBody>
      </p:sp>
    </p:spTree>
    <p:extLst>
      <p:ext uri="{BB962C8B-B14F-4D97-AF65-F5344CB8AC3E}">
        <p14:creationId xmlns:p14="http://schemas.microsoft.com/office/powerpoint/2010/main" val="2283280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en.wikipedia.org/wiki/The_boy_standing_by_the_crematory#cite_note-RareHistoricalPhotos-2"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KP1OAD9jSaI?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https://www.youtube.com/embed/sb4WhNvLRFw?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omayya.com/"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ideo" Target="https://www.youtube.com/embed/PMllGl2-N5k?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Cx4mx8kKmXM?feature=oembe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EeNdijW3nis?feature=oembed"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ZtmnZogpV20?feature=oembed"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oleObject" Target="../embeddings/oleObject3.bin"/></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7C90-0F33-5842-8459-350CB1288186}"/>
              </a:ext>
            </a:extLst>
          </p:cNvPr>
          <p:cNvSpPr>
            <a:spLocks noGrp="1"/>
          </p:cNvSpPr>
          <p:nvPr>
            <p:ph type="ctrTitle"/>
          </p:nvPr>
        </p:nvSpPr>
        <p:spPr/>
        <p:txBody>
          <a:bodyPr/>
          <a:lstStyle/>
          <a:p>
            <a:r>
              <a:rPr lang="en-US" dirty="0"/>
              <a:t>For whom the bells tolls….</a:t>
            </a:r>
          </a:p>
        </p:txBody>
      </p:sp>
      <p:sp>
        <p:nvSpPr>
          <p:cNvPr id="3" name="Subtitle 2">
            <a:extLst>
              <a:ext uri="{FF2B5EF4-FFF2-40B4-BE49-F238E27FC236}">
                <a16:creationId xmlns:a16="http://schemas.microsoft.com/office/drawing/2014/main" id="{45A8136A-EECB-244A-B2DA-619536AD0193}"/>
              </a:ext>
            </a:extLst>
          </p:cNvPr>
          <p:cNvSpPr>
            <a:spLocks noGrp="1"/>
          </p:cNvSpPr>
          <p:nvPr>
            <p:ph type="subTitle" idx="1"/>
          </p:nvPr>
        </p:nvSpPr>
        <p:spPr/>
        <p:txBody>
          <a:bodyPr>
            <a:normAutofit/>
          </a:bodyPr>
          <a:lstStyle/>
          <a:p>
            <a:r>
              <a:rPr lang="en-US" sz="3000" dirty="0"/>
              <a:t>St </a:t>
            </a:r>
            <a:r>
              <a:rPr lang="en-US" sz="3000" dirty="0" err="1"/>
              <a:t>Marys</a:t>
            </a:r>
            <a:r>
              <a:rPr lang="en-US" sz="3000" dirty="0"/>
              <a:t> University</a:t>
            </a:r>
          </a:p>
          <a:p>
            <a:r>
              <a:rPr lang="en-US" sz="3000" dirty="0"/>
              <a:t>Belfast 13/5/25</a:t>
            </a:r>
          </a:p>
        </p:txBody>
      </p:sp>
    </p:spTree>
    <p:extLst>
      <p:ext uri="{BB962C8B-B14F-4D97-AF65-F5344CB8AC3E}">
        <p14:creationId xmlns:p14="http://schemas.microsoft.com/office/powerpoint/2010/main" val="2226580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196D7-FEB0-854E-9507-224084B49571}"/>
              </a:ext>
            </a:extLst>
          </p:cNvPr>
          <p:cNvPicPr>
            <a:picLocks noChangeAspect="1"/>
          </p:cNvPicPr>
          <p:nvPr/>
        </p:nvPicPr>
        <p:blipFill>
          <a:blip r:embed="rId2"/>
          <a:stretch>
            <a:fillRect/>
          </a:stretch>
        </p:blipFill>
        <p:spPr>
          <a:xfrm>
            <a:off x="2151529" y="-2528047"/>
            <a:ext cx="7113621" cy="11362765"/>
          </a:xfrm>
          <a:prstGeom prst="rect">
            <a:avLst/>
          </a:prstGeom>
        </p:spPr>
      </p:pic>
    </p:spTree>
    <p:extLst>
      <p:ext uri="{BB962C8B-B14F-4D97-AF65-F5344CB8AC3E}">
        <p14:creationId xmlns:p14="http://schemas.microsoft.com/office/powerpoint/2010/main" val="387238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76D38-0462-C846-BB5F-F3FC6FDC2F92}"/>
              </a:ext>
            </a:extLst>
          </p:cNvPr>
          <p:cNvPicPr>
            <a:picLocks noChangeAspect="1"/>
          </p:cNvPicPr>
          <p:nvPr/>
        </p:nvPicPr>
        <p:blipFill>
          <a:blip r:embed="rId2"/>
          <a:stretch>
            <a:fillRect/>
          </a:stretch>
        </p:blipFill>
        <p:spPr>
          <a:xfrm>
            <a:off x="2240953" y="-497541"/>
            <a:ext cx="6755130" cy="9258972"/>
          </a:xfrm>
          <a:prstGeom prst="rect">
            <a:avLst/>
          </a:prstGeom>
        </p:spPr>
      </p:pic>
    </p:spTree>
    <p:extLst>
      <p:ext uri="{BB962C8B-B14F-4D97-AF65-F5344CB8AC3E}">
        <p14:creationId xmlns:p14="http://schemas.microsoft.com/office/powerpoint/2010/main" val="114497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624F-82F6-2247-8C87-BA6E64568C4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3859099-2EA4-4640-8399-1C412F72A8E3}"/>
              </a:ext>
            </a:extLst>
          </p:cNvPr>
          <p:cNvPicPr>
            <a:picLocks noGrp="1" noChangeAspect="1"/>
          </p:cNvPicPr>
          <p:nvPr>
            <p:ph idx="1"/>
          </p:nvPr>
        </p:nvPicPr>
        <p:blipFill>
          <a:blip r:embed="rId2"/>
          <a:stretch>
            <a:fillRect/>
          </a:stretch>
        </p:blipFill>
        <p:spPr>
          <a:xfrm>
            <a:off x="2500131" y="313402"/>
            <a:ext cx="6443769" cy="6822824"/>
          </a:xfrm>
        </p:spPr>
      </p:pic>
    </p:spTree>
    <p:extLst>
      <p:ext uri="{BB962C8B-B14F-4D97-AF65-F5344CB8AC3E}">
        <p14:creationId xmlns:p14="http://schemas.microsoft.com/office/powerpoint/2010/main" val="138262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325990-E326-404A-8AFC-12A62A643A40}"/>
              </a:ext>
            </a:extLst>
          </p:cNvPr>
          <p:cNvPicPr>
            <a:picLocks noChangeAspect="1"/>
          </p:cNvPicPr>
          <p:nvPr/>
        </p:nvPicPr>
        <p:blipFill>
          <a:blip r:embed="rId2"/>
          <a:stretch>
            <a:fillRect/>
          </a:stretch>
        </p:blipFill>
        <p:spPr>
          <a:xfrm>
            <a:off x="8426131" y="3429000"/>
            <a:ext cx="3324225" cy="2724150"/>
          </a:xfrm>
          <a:prstGeom prst="rect">
            <a:avLst/>
          </a:prstGeom>
        </p:spPr>
      </p:pic>
      <p:pic>
        <p:nvPicPr>
          <p:cNvPr id="3" name="Picture 2">
            <a:extLst>
              <a:ext uri="{FF2B5EF4-FFF2-40B4-BE49-F238E27FC236}">
                <a16:creationId xmlns:a16="http://schemas.microsoft.com/office/drawing/2014/main" id="{8798FD6D-898A-4980-9DD6-B83C937D6E71}"/>
              </a:ext>
            </a:extLst>
          </p:cNvPr>
          <p:cNvPicPr>
            <a:picLocks noChangeAspect="1"/>
          </p:cNvPicPr>
          <p:nvPr/>
        </p:nvPicPr>
        <p:blipFill>
          <a:blip r:embed="rId3"/>
          <a:stretch>
            <a:fillRect/>
          </a:stretch>
        </p:blipFill>
        <p:spPr>
          <a:xfrm>
            <a:off x="8340407" y="497840"/>
            <a:ext cx="3495675" cy="2590800"/>
          </a:xfrm>
          <a:prstGeom prst="rect">
            <a:avLst/>
          </a:prstGeom>
        </p:spPr>
      </p:pic>
      <p:sp>
        <p:nvSpPr>
          <p:cNvPr id="4" name="Rectangle 3">
            <a:extLst>
              <a:ext uri="{FF2B5EF4-FFF2-40B4-BE49-F238E27FC236}">
                <a16:creationId xmlns:a16="http://schemas.microsoft.com/office/drawing/2014/main" id="{D9C571A6-7321-467D-B8A1-362146F25A72}"/>
              </a:ext>
            </a:extLst>
          </p:cNvPr>
          <p:cNvSpPr/>
          <p:nvPr/>
        </p:nvSpPr>
        <p:spPr>
          <a:xfrm>
            <a:off x="233680" y="1818641"/>
            <a:ext cx="7487920" cy="2308324"/>
          </a:xfrm>
          <a:prstGeom prst="rect">
            <a:avLst/>
          </a:prstGeom>
        </p:spPr>
        <p:txBody>
          <a:bodyPr wrap="square">
            <a:spAutoFit/>
          </a:bodyPr>
          <a:lstStyle/>
          <a:p>
            <a:r>
              <a:rPr lang="en-US" dirty="0"/>
              <a:t>In 2015 their speaker was Abdullah Kurdi, who said:</a:t>
            </a:r>
          </a:p>
          <a:p>
            <a:endParaRPr lang="en-US" dirty="0"/>
          </a:p>
          <a:p>
            <a:r>
              <a:rPr lang="en-US" dirty="0"/>
              <a:t>If a person shuts a door in someone's face, this is very difficult. When a door is opened they no longer feel humiliated. At this time of year I would like to ask you all to think about the pain of fathers, mothers and children who are seeking peace and security. We ask just for a little bit of sympathy from you. Hopefully next year the war will end in Syria and peace will reign all over the world.[75]</a:t>
            </a:r>
          </a:p>
        </p:txBody>
      </p:sp>
    </p:spTree>
    <p:extLst>
      <p:ext uri="{BB962C8B-B14F-4D97-AF65-F5344CB8AC3E}">
        <p14:creationId xmlns:p14="http://schemas.microsoft.com/office/powerpoint/2010/main" val="364127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4F55-3081-ED4C-9C64-66A2A7DB37A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3237FC4-6A5A-4748-8BB8-70461A8D05EB}"/>
              </a:ext>
            </a:extLst>
          </p:cNvPr>
          <p:cNvPicPr>
            <a:picLocks noGrp="1" noChangeAspect="1"/>
          </p:cNvPicPr>
          <p:nvPr>
            <p:ph idx="1"/>
          </p:nvPr>
        </p:nvPicPr>
        <p:blipFill>
          <a:blip r:embed="rId2"/>
          <a:stretch>
            <a:fillRect/>
          </a:stretch>
        </p:blipFill>
        <p:spPr>
          <a:xfrm>
            <a:off x="838200" y="0"/>
            <a:ext cx="10154653" cy="7664116"/>
          </a:xfrm>
        </p:spPr>
      </p:pic>
    </p:spTree>
    <p:extLst>
      <p:ext uri="{BB962C8B-B14F-4D97-AF65-F5344CB8AC3E}">
        <p14:creationId xmlns:p14="http://schemas.microsoft.com/office/powerpoint/2010/main" val="411450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Photo of an older Iraqi man with a graying beard, looking sadly down at the corpse of a little girl as he carries her past a pile of other corpses. Her right foot has been almost completely severed off, it is hanging by a bit of bloody skin. Her other leg is bloody. Her body is frozen by rigor mortis with her right arm and hand held in the air. Her eyes are closed and there is dried blood on her beautiful little face.">
            <a:extLst>
              <a:ext uri="{FF2B5EF4-FFF2-40B4-BE49-F238E27FC236}">
                <a16:creationId xmlns:a16="http://schemas.microsoft.com/office/drawing/2014/main" id="{3A97E52F-4C4F-C540-901C-0CA9C386E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189" y="404814"/>
            <a:ext cx="4111625" cy="6048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853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Photo of a crying mother holding her crying baby; the upper right side of the baby's face is burned and swollen with dark reddish discolored skin.">
            <a:extLst>
              <a:ext uri="{FF2B5EF4-FFF2-40B4-BE49-F238E27FC236}">
                <a16:creationId xmlns:a16="http://schemas.microsoft.com/office/drawing/2014/main" id="{65210237-F556-F344-889F-A64F04FEF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713" y="0"/>
            <a:ext cx="46699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93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3" name="Picture 5" descr="Photo of a young boy crying as he looks at the viewer; there are red marks and dried blood on the right side of his face, and dried blood on his shirt collar and shoulder.">
            <a:extLst>
              <a:ext uri="{FF2B5EF4-FFF2-40B4-BE49-F238E27FC236}">
                <a16:creationId xmlns:a16="http://schemas.microsoft.com/office/drawing/2014/main" id="{6265F376-DE40-FF4E-8F40-B22ECD20D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76250"/>
            <a:ext cx="7920037" cy="592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378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Photo of the man standing barefoot beside the wooden coffin he has uncovered, crying in anguish as he holds his arms up and looks up to the dusty blue sky. In the coffin are three small, bloodied bodies, one of them a baby.">
            <a:extLst>
              <a:ext uri="{FF2B5EF4-FFF2-40B4-BE49-F238E27FC236}">
                <a16:creationId xmlns:a16="http://schemas.microsoft.com/office/drawing/2014/main" id="{93DF55C5-874A-D34D-A625-81E143A9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1" y="0"/>
            <a:ext cx="54006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051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4B9790BC-7375-234F-9021-51B3DEDB2E61}"/>
              </a:ext>
            </a:extLst>
          </p:cNvPr>
          <p:cNvSpPr>
            <a:spLocks noGrp="1" noChangeArrowheads="1"/>
          </p:cNvSpPr>
          <p:nvPr>
            <p:ph type="title"/>
          </p:nvPr>
        </p:nvSpPr>
        <p:spPr>
          <a:ln/>
        </p:spPr>
        <p:txBody>
          <a:bodyPr vert="horz" lIns="92075" tIns="46038" rIns="92075" bIns="46038" rtlCol="0" anchor="ctr">
            <a:normAutofit/>
          </a:bodyPr>
          <a:lstStyle/>
          <a:p>
            <a:endParaRPr lang="en-US" altLang="en-US"/>
          </a:p>
        </p:txBody>
      </p:sp>
      <p:pic>
        <p:nvPicPr>
          <p:cNvPr id="236547" name="Picture 3">
            <a:extLst>
              <a:ext uri="{FF2B5EF4-FFF2-40B4-BE49-F238E27FC236}">
                <a16:creationId xmlns:a16="http://schemas.microsoft.com/office/drawing/2014/main" id="{454C4AC5-C7D9-2A4C-9D0A-2AF28B5D7E43}"/>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351"/>
            <a:ext cx="12192000" cy="7228167"/>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6548" name="Rectangle 4">
            <a:extLst>
              <a:ext uri="{FF2B5EF4-FFF2-40B4-BE49-F238E27FC236}">
                <a16:creationId xmlns:a16="http://schemas.microsoft.com/office/drawing/2014/main" id="{AF0D9998-A4EF-5A47-89E2-0E52F4D8D253}"/>
              </a:ext>
            </a:extLst>
          </p:cNvPr>
          <p:cNvSpPr>
            <a:spLocks noChangeArrowheads="1"/>
          </p:cNvSpPr>
          <p:nvPr/>
        </p:nvSpPr>
        <p:spPr bwMode="auto">
          <a:xfrm>
            <a:off x="6858001" y="533401"/>
            <a:ext cx="3808413" cy="120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p>
            <a:pPr algn="ctr" eaLnBrk="0" hangingPunct="0">
              <a:spcBef>
                <a:spcPct val="50000"/>
              </a:spcBef>
            </a:pPr>
            <a:r>
              <a:rPr lang="en-GB" altLang="en-US" sz="2400" b="1">
                <a:solidFill>
                  <a:schemeClr val="bg1"/>
                </a:solidFill>
                <a:latin typeface="Times New Roman" panose="02020603050405020304" pitchFamily="18" charset="0"/>
              </a:rPr>
              <a:t>5,000 children die per month in Iraq thanks to “UN” sanctions</a:t>
            </a:r>
          </a:p>
        </p:txBody>
      </p:sp>
    </p:spTree>
    <p:extLst>
      <p:ext uri="{BB962C8B-B14F-4D97-AF65-F5344CB8AC3E}">
        <p14:creationId xmlns:p14="http://schemas.microsoft.com/office/powerpoint/2010/main" val="502159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820013-1534-493F-A3D4-2C66D877FC0B}"/>
              </a:ext>
            </a:extLst>
          </p:cNvPr>
          <p:cNvPicPr>
            <a:picLocks noChangeAspect="1"/>
          </p:cNvPicPr>
          <p:nvPr/>
        </p:nvPicPr>
        <p:blipFill rotWithShape="1">
          <a:blip r:embed="rId2"/>
          <a:srcRect/>
          <a:stretch/>
        </p:blipFill>
        <p:spPr>
          <a:xfrm>
            <a:off x="-169333" y="10"/>
            <a:ext cx="12462933" cy="6857990"/>
          </a:xfrm>
          <a:prstGeom prst="rect">
            <a:avLst/>
          </a:prstGeom>
        </p:spPr>
      </p:pic>
    </p:spTree>
    <p:extLst>
      <p:ext uri="{BB962C8B-B14F-4D97-AF65-F5344CB8AC3E}">
        <p14:creationId xmlns:p14="http://schemas.microsoft.com/office/powerpoint/2010/main" val="1341624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296220-1E2D-4E87-BB1E-DFAD6DB3165D}"/>
              </a:ext>
            </a:extLst>
          </p:cNvPr>
          <p:cNvSpPr/>
          <p:nvPr/>
        </p:nvSpPr>
        <p:spPr>
          <a:xfrm>
            <a:off x="1" y="0"/>
            <a:ext cx="6334124" cy="6186309"/>
          </a:xfrm>
          <a:prstGeom prst="rect">
            <a:avLst/>
          </a:prstGeom>
        </p:spPr>
        <p:txBody>
          <a:bodyPr wrap="square">
            <a:spAutoFit/>
          </a:bodyPr>
          <a:lstStyle/>
          <a:p>
            <a:r>
              <a:rPr lang="en-US" dirty="0"/>
              <a:t>In August 1955, Emmett Till, a black teenager from Chicago, was visiting relatives in Mississippi when he stopped at Bryant’s Grocery and Meat Market. There he encountered Carolyn Bryant, a white woman. Whether Till really flirted with Bryant or whistled at her isn’t known. But what happened four days later is. Bryant’s husband Roy and his half brother, J.W. Milam, seized the 14-year-old from his great-uncle’s house. The pair then beat Till, shot him, and strung barbed wire and a 75-pound metal fan around his neck and dumped the lifeless body in the Tallahatchie River. A white jury quickly acquitted the men, with one juror saying it had taken so long only because they had to break to drink some pop. When Till’s mother Mamie came to identify her son, she told the funeral director, “Let the people see what I’ve seen.” She brought him home to Chicago and insisted on an open casket. Tens of thousands filed past Till’s remains, but it was the publication of the searing funeral image in Jet, with a stoic Mamie gazing at her murdered child’s ravaged body, that forced the world to reckon with the brutality of American racism. For almost a century, African Americans were lynched with regularity and impunity. Now, thanks to a mother’s determination to expose the barbarousness of the crime, the public could no longer pretend to ignore what they couldn’t see. </a:t>
            </a:r>
          </a:p>
        </p:txBody>
      </p:sp>
      <p:pic>
        <p:nvPicPr>
          <p:cNvPr id="3" name="Picture 2">
            <a:extLst>
              <a:ext uri="{FF2B5EF4-FFF2-40B4-BE49-F238E27FC236}">
                <a16:creationId xmlns:a16="http://schemas.microsoft.com/office/drawing/2014/main" id="{96BE29E1-CC63-42D7-A221-09D8D69960EA}"/>
              </a:ext>
            </a:extLst>
          </p:cNvPr>
          <p:cNvPicPr>
            <a:picLocks noChangeAspect="1"/>
          </p:cNvPicPr>
          <p:nvPr/>
        </p:nvPicPr>
        <p:blipFill>
          <a:blip r:embed="rId2"/>
          <a:stretch>
            <a:fillRect/>
          </a:stretch>
        </p:blipFill>
        <p:spPr>
          <a:xfrm>
            <a:off x="6334125" y="509587"/>
            <a:ext cx="5117599" cy="5838825"/>
          </a:xfrm>
          <a:prstGeom prst="rect">
            <a:avLst/>
          </a:prstGeom>
        </p:spPr>
      </p:pic>
    </p:spTree>
    <p:extLst>
      <p:ext uri="{BB962C8B-B14F-4D97-AF65-F5344CB8AC3E}">
        <p14:creationId xmlns:p14="http://schemas.microsoft.com/office/powerpoint/2010/main" val="3380075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06D1-856F-BD44-8F2D-EE403AFCA63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D2E362-4AD1-6E47-8BF7-8F53F69C64E9}"/>
              </a:ext>
            </a:extLst>
          </p:cNvPr>
          <p:cNvSpPr>
            <a:spLocks noGrp="1"/>
          </p:cNvSpPr>
          <p:nvPr>
            <p:ph idx="1"/>
          </p:nvPr>
        </p:nvSpPr>
        <p:spPr>
          <a:xfrm>
            <a:off x="6539696" y="365125"/>
            <a:ext cx="4814104" cy="5811838"/>
          </a:xfrm>
        </p:spPr>
        <p:txBody>
          <a:bodyPr>
            <a:normAutofit lnSpcReduction="10000"/>
          </a:bodyPr>
          <a:lstStyle/>
          <a:p>
            <a:r>
              <a:rPr lang="en-IE" dirty="0"/>
              <a:t>I saw a boy about ten years old walking by. He was carrying a baby on his back... I saw that the baby was already dead. The men held the body by the hands and feet and placed it on the fire. The boy stood there straight without moving, watching the flames. He was biting his lower lip so hard that it shone with blood. The flame burned low like the sun going down. The boy turned around and walked silently away.</a:t>
            </a:r>
          </a:p>
          <a:p>
            <a:r>
              <a:rPr lang="en-IE" dirty="0"/>
              <a:t>— </a:t>
            </a:r>
            <a:r>
              <a:rPr lang="en-IE" i="1" dirty="0"/>
              <a:t>Joe O'Donnell</a:t>
            </a:r>
            <a:r>
              <a:rPr lang="en-IE" baseline="30000" dirty="0">
                <a:hlinkClick r:id="rId2"/>
              </a:rPr>
              <a:t>[2]</a:t>
            </a:r>
            <a:endParaRPr lang="en-IE" dirty="0"/>
          </a:p>
          <a:p>
            <a:endParaRPr lang="en-US" dirty="0"/>
          </a:p>
        </p:txBody>
      </p:sp>
      <p:pic>
        <p:nvPicPr>
          <p:cNvPr id="5" name="Picture 4">
            <a:extLst>
              <a:ext uri="{FF2B5EF4-FFF2-40B4-BE49-F238E27FC236}">
                <a16:creationId xmlns:a16="http://schemas.microsoft.com/office/drawing/2014/main" id="{234A7062-1F4E-4048-B934-8757CB6FC9F0}"/>
              </a:ext>
            </a:extLst>
          </p:cNvPr>
          <p:cNvPicPr>
            <a:picLocks noChangeAspect="1"/>
          </p:cNvPicPr>
          <p:nvPr/>
        </p:nvPicPr>
        <p:blipFill>
          <a:blip r:embed="rId3"/>
          <a:stretch>
            <a:fillRect/>
          </a:stretch>
        </p:blipFill>
        <p:spPr>
          <a:xfrm>
            <a:off x="1041399" y="585044"/>
            <a:ext cx="4363977" cy="6010387"/>
          </a:xfrm>
          <a:prstGeom prst="rect">
            <a:avLst/>
          </a:prstGeom>
        </p:spPr>
      </p:pic>
    </p:spTree>
    <p:extLst>
      <p:ext uri="{BB962C8B-B14F-4D97-AF65-F5344CB8AC3E}">
        <p14:creationId xmlns:p14="http://schemas.microsoft.com/office/powerpoint/2010/main" val="1795245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2A24-6CDD-674C-8F27-1F70ACE55F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4570E26-64CA-3F4B-BBCA-5F926AE53349}"/>
              </a:ext>
            </a:extLst>
          </p:cNvPr>
          <p:cNvPicPr>
            <a:picLocks noGrp="1" noChangeAspect="1"/>
          </p:cNvPicPr>
          <p:nvPr>
            <p:ph idx="1"/>
          </p:nvPr>
        </p:nvPicPr>
        <p:blipFill>
          <a:blip r:embed="rId2"/>
          <a:stretch>
            <a:fillRect/>
          </a:stretch>
        </p:blipFill>
        <p:spPr>
          <a:xfrm>
            <a:off x="0" y="-94128"/>
            <a:ext cx="12192000" cy="6952128"/>
          </a:xfrm>
        </p:spPr>
      </p:pic>
    </p:spTree>
    <p:extLst>
      <p:ext uri="{BB962C8B-B14F-4D97-AF65-F5344CB8AC3E}">
        <p14:creationId xmlns:p14="http://schemas.microsoft.com/office/powerpoint/2010/main" val="1836951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3478-12F1-A041-8991-3E831CC2719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A788091-4798-B341-A308-DEDF9BBA03B8}"/>
              </a:ext>
            </a:extLst>
          </p:cNvPr>
          <p:cNvPicPr>
            <a:picLocks noGrp="1" noChangeAspect="1"/>
          </p:cNvPicPr>
          <p:nvPr>
            <p:ph idx="1"/>
          </p:nvPr>
        </p:nvPicPr>
        <p:blipFill>
          <a:blip r:embed="rId2"/>
          <a:stretch>
            <a:fillRect/>
          </a:stretch>
        </p:blipFill>
        <p:spPr>
          <a:xfrm>
            <a:off x="18465" y="0"/>
            <a:ext cx="12173535" cy="6858000"/>
          </a:xfrm>
          <a:prstGeom prst="rect">
            <a:avLst/>
          </a:prstGeom>
        </p:spPr>
      </p:pic>
    </p:spTree>
    <p:extLst>
      <p:ext uri="{BB962C8B-B14F-4D97-AF65-F5344CB8AC3E}">
        <p14:creationId xmlns:p14="http://schemas.microsoft.com/office/powerpoint/2010/main" val="316204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27425-3583-4F07-A01C-5816F14E8CE3}"/>
              </a:ext>
            </a:extLst>
          </p:cNvPr>
          <p:cNvPicPr>
            <a:picLocks noChangeAspect="1"/>
          </p:cNvPicPr>
          <p:nvPr/>
        </p:nvPicPr>
        <p:blipFill>
          <a:blip r:embed="rId2"/>
          <a:stretch>
            <a:fillRect/>
          </a:stretch>
        </p:blipFill>
        <p:spPr>
          <a:xfrm>
            <a:off x="6563360" y="660400"/>
            <a:ext cx="4625340" cy="4785360"/>
          </a:xfrm>
          <a:prstGeom prst="rect">
            <a:avLst/>
          </a:prstGeom>
        </p:spPr>
      </p:pic>
      <p:sp>
        <p:nvSpPr>
          <p:cNvPr id="3" name="Rectangle 2">
            <a:extLst>
              <a:ext uri="{FF2B5EF4-FFF2-40B4-BE49-F238E27FC236}">
                <a16:creationId xmlns:a16="http://schemas.microsoft.com/office/drawing/2014/main" id="{291E4292-385C-4A7D-98EC-27C1A5E0751C}"/>
              </a:ext>
            </a:extLst>
          </p:cNvPr>
          <p:cNvSpPr/>
          <p:nvPr/>
        </p:nvSpPr>
        <p:spPr>
          <a:xfrm>
            <a:off x="1003300" y="497840"/>
            <a:ext cx="4178300" cy="1200329"/>
          </a:xfrm>
          <a:prstGeom prst="rect">
            <a:avLst/>
          </a:prstGeom>
        </p:spPr>
        <p:txBody>
          <a:bodyPr wrap="square">
            <a:spAutoFit/>
          </a:bodyPr>
          <a:lstStyle/>
          <a:p>
            <a:r>
              <a:rPr lang="en-US" dirty="0"/>
              <a:t>BULLETIN BOARD NTY  Oct. 26, 2018</a:t>
            </a:r>
          </a:p>
          <a:p>
            <a:endParaRPr lang="en-US" dirty="0"/>
          </a:p>
          <a:p>
            <a:r>
              <a:rPr lang="en-US" dirty="0"/>
              <a:t>Why We Are Publishing Haunting Photos of Emaciated Yemeni Children</a:t>
            </a:r>
          </a:p>
        </p:txBody>
      </p:sp>
      <p:sp>
        <p:nvSpPr>
          <p:cNvPr id="4" name="Rectangle 3">
            <a:extLst>
              <a:ext uri="{FF2B5EF4-FFF2-40B4-BE49-F238E27FC236}">
                <a16:creationId xmlns:a16="http://schemas.microsoft.com/office/drawing/2014/main" id="{5370E88D-94EF-43C7-B1C0-BAC37F32BCA8}"/>
              </a:ext>
            </a:extLst>
          </p:cNvPr>
          <p:cNvSpPr/>
          <p:nvPr/>
        </p:nvSpPr>
        <p:spPr>
          <a:xfrm>
            <a:off x="274320" y="2489200"/>
            <a:ext cx="6146800" cy="2308324"/>
          </a:xfrm>
          <a:prstGeom prst="rect">
            <a:avLst/>
          </a:prstGeom>
        </p:spPr>
        <p:txBody>
          <a:bodyPr wrap="square">
            <a:spAutoFit/>
          </a:bodyPr>
          <a:lstStyle/>
          <a:p>
            <a:r>
              <a:rPr lang="en-US" dirty="0"/>
              <a:t>The story of Yemen and all its suffering is one that must be told, and as powerful as Declan’s writing is, it cannot be told in words only.</a:t>
            </a:r>
          </a:p>
          <a:p>
            <a:endParaRPr lang="en-US" dirty="0"/>
          </a:p>
          <a:p>
            <a:r>
              <a:rPr lang="en-US" dirty="0"/>
              <a:t>Yes, Tyler’s images are hard to look at. They are brutal. But they are also brutally honest. They reveal the horror that is Yemen today. You may choose not to look at them. But we thought you should be the ones to decide.</a:t>
            </a:r>
          </a:p>
        </p:txBody>
      </p:sp>
    </p:spTree>
    <p:extLst>
      <p:ext uri="{BB962C8B-B14F-4D97-AF65-F5344CB8AC3E}">
        <p14:creationId xmlns:p14="http://schemas.microsoft.com/office/powerpoint/2010/main" val="263109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B567F-6762-7942-A445-3D4C48205488}"/>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51292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5C5229-56BC-A940-84E4-C68558856C71}"/>
              </a:ext>
            </a:extLst>
          </p:cNvPr>
          <p:cNvSpPr txBox="1"/>
          <p:nvPr/>
        </p:nvSpPr>
        <p:spPr>
          <a:xfrm>
            <a:off x="1385046" y="1156447"/>
            <a:ext cx="9251577" cy="3170099"/>
          </a:xfrm>
          <a:prstGeom prst="rect">
            <a:avLst/>
          </a:prstGeom>
          <a:noFill/>
        </p:spPr>
        <p:txBody>
          <a:bodyPr wrap="square" rtlCol="0">
            <a:spAutoFit/>
          </a:bodyPr>
          <a:lstStyle/>
          <a:p>
            <a:r>
              <a:rPr lang="en-US" sz="5000" dirty="0"/>
              <a:t>Is there a limit to the depravity, Savagery, Lunacy  of “The West” aka “The Rules Based Society or “ The International Community”</a:t>
            </a:r>
          </a:p>
        </p:txBody>
      </p:sp>
    </p:spTree>
    <p:extLst>
      <p:ext uri="{BB962C8B-B14F-4D97-AF65-F5344CB8AC3E}">
        <p14:creationId xmlns:p14="http://schemas.microsoft.com/office/powerpoint/2010/main" val="534321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a:extLst>
              <a:ext uri="{FF2B5EF4-FFF2-40B4-BE49-F238E27FC236}">
                <a16:creationId xmlns:a16="http://schemas.microsoft.com/office/drawing/2014/main" id="{2D2427CF-AEC8-8546-8731-96B010C90A1F}"/>
              </a:ext>
            </a:extLst>
          </p:cNvPr>
          <p:cNvGraphicFramePr>
            <a:graphicFrameLocks noChangeAspect="1"/>
          </p:cNvGraphicFramePr>
          <p:nvPr/>
        </p:nvGraphicFramePr>
        <p:xfrm>
          <a:off x="1524000" y="0"/>
          <a:ext cx="4579938" cy="6858000"/>
        </p:xfrm>
        <a:graphic>
          <a:graphicData uri="http://schemas.openxmlformats.org/presentationml/2006/ole">
            <mc:AlternateContent xmlns:mc="http://schemas.openxmlformats.org/markup-compatibility/2006">
              <mc:Choice xmlns:v="urn:schemas-microsoft-com:vml" Requires="v">
                <p:oleObj name="Photo Editor Photo" r:id="rId2" imgW="42125900" imgH="58966100" progId="MSPhotoEd.3">
                  <p:embed/>
                </p:oleObj>
              </mc:Choice>
              <mc:Fallback>
                <p:oleObj name="Photo Editor Photo" r:id="rId2" imgW="42125900" imgH="58966100" progId="MSPhotoEd.3">
                  <p:embed/>
                  <p:pic>
                    <p:nvPicPr>
                      <p:cNvPr id="30722" name="Object 2">
                        <a:extLst>
                          <a:ext uri="{FF2B5EF4-FFF2-40B4-BE49-F238E27FC236}">
                            <a16:creationId xmlns:a16="http://schemas.microsoft.com/office/drawing/2014/main" id="{2D2427CF-AEC8-8546-8731-96B010C90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99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23" name="Text Box 3">
            <a:extLst>
              <a:ext uri="{FF2B5EF4-FFF2-40B4-BE49-F238E27FC236}">
                <a16:creationId xmlns:a16="http://schemas.microsoft.com/office/drawing/2014/main" id="{B7BF7A64-096B-8A40-882D-06DCC51FCD76}"/>
              </a:ext>
            </a:extLst>
          </p:cNvPr>
          <p:cNvSpPr txBox="1">
            <a:spLocks noChangeArrowheads="1"/>
          </p:cNvSpPr>
          <p:nvPr/>
        </p:nvSpPr>
        <p:spPr bwMode="auto">
          <a:xfrm>
            <a:off x="6240464" y="836613"/>
            <a:ext cx="3959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pPr>
            <a:r>
              <a:rPr lang="en-GB" altLang="en-US"/>
              <a:t>“500,000 Iraqi children are already malnourished,and Iraq currently has only 1 months supply of food and 3 months of medicines remaining”</a:t>
            </a:r>
          </a:p>
        </p:txBody>
      </p:sp>
      <p:sp>
        <p:nvSpPr>
          <p:cNvPr id="30724" name="Text Box 4">
            <a:extLst>
              <a:ext uri="{FF2B5EF4-FFF2-40B4-BE49-F238E27FC236}">
                <a16:creationId xmlns:a16="http://schemas.microsoft.com/office/drawing/2014/main" id="{D18789DD-BEBC-B744-A24E-F67EE7B4BFF4}"/>
              </a:ext>
            </a:extLst>
          </p:cNvPr>
          <p:cNvSpPr txBox="1">
            <a:spLocks noChangeArrowheads="1"/>
          </p:cNvSpPr>
          <p:nvPr/>
        </p:nvSpPr>
        <p:spPr bwMode="auto">
          <a:xfrm>
            <a:off x="6456364" y="3644900"/>
            <a:ext cx="36718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pPr>
            <a:r>
              <a:rPr lang="en-GB" altLang="en-US"/>
              <a:t>“ Iraq’s 13 million children are at grave risk of starvation, disease and psychological trauma”</a:t>
            </a:r>
          </a:p>
        </p:txBody>
      </p:sp>
      <p:sp>
        <p:nvSpPr>
          <p:cNvPr id="30725" name="Text Box 5">
            <a:extLst>
              <a:ext uri="{FF2B5EF4-FFF2-40B4-BE49-F238E27FC236}">
                <a16:creationId xmlns:a16="http://schemas.microsoft.com/office/drawing/2014/main" id="{13BC260D-FB47-2A4A-A894-98CF747CC575}"/>
              </a:ext>
            </a:extLst>
          </p:cNvPr>
          <p:cNvSpPr txBox="1">
            <a:spLocks noChangeArrowheads="1"/>
          </p:cNvSpPr>
          <p:nvPr/>
        </p:nvSpPr>
        <p:spPr bwMode="auto">
          <a:xfrm>
            <a:off x="6527800" y="5734051"/>
            <a:ext cx="3600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ea typeface="ＭＳ Ｐゴシック" panose="020B0600070205080204" pitchFamily="34" charset="-128"/>
              </a:defRPr>
            </a:lvl1pPr>
            <a:lvl2pPr marL="37931725" indent="-37474525" eaLnBrk="0" hangingPunct="0">
              <a:defRPr sz="2400">
                <a:solidFill>
                  <a:schemeClr val="tx1"/>
                </a:solidFill>
                <a:latin typeface="Tahoma" panose="020B0604030504040204" pitchFamily="34" charset="0"/>
                <a:ea typeface="ＭＳ Ｐゴシック" panose="020B0600070205080204" pitchFamily="34" charset="-128"/>
              </a:defRPr>
            </a:lvl2pPr>
            <a:lvl3pPr eaLnBrk="0" hangingPunct="0">
              <a:defRPr sz="2400">
                <a:solidFill>
                  <a:schemeClr val="tx1"/>
                </a:solidFill>
                <a:latin typeface="Tahoma" panose="020B0604030504040204" pitchFamily="34" charset="0"/>
                <a:ea typeface="ＭＳ Ｐゴシック" panose="020B0600070205080204" pitchFamily="34" charset="-128"/>
              </a:defRPr>
            </a:lvl3pPr>
            <a:lvl4pPr eaLnBrk="0" hangingPunct="0">
              <a:defRPr sz="2400">
                <a:solidFill>
                  <a:schemeClr val="tx1"/>
                </a:solidFill>
                <a:latin typeface="Tahoma" panose="020B0604030504040204" pitchFamily="34" charset="0"/>
                <a:ea typeface="ＭＳ Ｐゴシック" panose="020B0600070205080204" pitchFamily="34" charset="-128"/>
              </a:defRPr>
            </a:lvl4pPr>
            <a:lvl5pPr eaLnBrk="0" hangingPunct="0">
              <a:defRPr sz="2400">
                <a:solidFill>
                  <a:schemeClr val="tx1"/>
                </a:solidFill>
                <a:latin typeface="Tahoma" panose="020B060403050404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ahoma" panose="020B0604030504040204" pitchFamily="34" charset="0"/>
                <a:ea typeface="ＭＳ Ｐゴシック" panose="020B0600070205080204" pitchFamily="34" charset="-128"/>
              </a:defRPr>
            </a:lvl9pPr>
          </a:lstStyle>
          <a:p>
            <a:pPr eaLnBrk="1" hangingPunct="1">
              <a:spcBef>
                <a:spcPct val="50000"/>
              </a:spcBef>
            </a:pPr>
            <a:r>
              <a:rPr lang="en-GB" altLang="en-US"/>
              <a:t>“… Possibly hundreds of thousands ofchild deaths and casualities”</a:t>
            </a:r>
          </a:p>
        </p:txBody>
      </p:sp>
    </p:spTree>
    <p:extLst>
      <p:ext uri="{BB962C8B-B14F-4D97-AF65-F5344CB8AC3E}">
        <p14:creationId xmlns:p14="http://schemas.microsoft.com/office/powerpoint/2010/main" val="1788828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8E43B-91D9-D34E-B8D5-0B7494F9B70A}"/>
              </a:ext>
            </a:extLst>
          </p:cNvPr>
          <p:cNvSpPr>
            <a:spLocks noGrp="1"/>
          </p:cNvSpPr>
          <p:nvPr>
            <p:ph type="title"/>
          </p:nvPr>
        </p:nvSpPr>
        <p:spPr/>
        <p:txBody>
          <a:bodyPr/>
          <a:lstStyle/>
          <a:p>
            <a:endParaRPr lang="en-US"/>
          </a:p>
        </p:txBody>
      </p:sp>
      <p:pic>
        <p:nvPicPr>
          <p:cNvPr id="7" name="Online Media 6" descr="Madeleine Albright justifies the deaths of 500,000 Iraqi children as &quot;worth it&quot;">
            <a:hlinkClick r:id="" action="ppaction://media"/>
            <a:extLst>
              <a:ext uri="{FF2B5EF4-FFF2-40B4-BE49-F238E27FC236}">
                <a16:creationId xmlns:a16="http://schemas.microsoft.com/office/drawing/2014/main" id="{965CE672-DFD3-5A4A-ADB2-299F680FC44C}"/>
              </a:ext>
            </a:extLst>
          </p:cNvPr>
          <p:cNvPicPr>
            <a:picLocks noGrp="1" noRot="1" noChangeAspect="1"/>
          </p:cNvPicPr>
          <p:nvPr>
            <p:ph idx="1"/>
            <a:videoFile r:link="rId1"/>
          </p:nvPr>
        </p:nvPicPr>
        <p:blipFill>
          <a:blip r:embed="rId3"/>
          <a:stretch>
            <a:fillRect/>
          </a:stretch>
        </p:blipFill>
        <p:spPr>
          <a:xfrm>
            <a:off x="1885951" y="0"/>
            <a:ext cx="8903450" cy="6676980"/>
          </a:xfrm>
          <a:prstGeom prst="rect">
            <a:avLst/>
          </a:prstGeom>
        </p:spPr>
      </p:pic>
    </p:spTree>
    <p:extLst>
      <p:ext uri="{BB962C8B-B14F-4D97-AF65-F5344CB8AC3E}">
        <p14:creationId xmlns:p14="http://schemas.microsoft.com/office/powerpoint/2010/main" val="209366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DDFF07DB-F808-F44F-A05F-80BA9DB1B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73" y="782877"/>
            <a:ext cx="12039807" cy="58271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B95F54-F6F3-C642-A3B9-9DE4A7668BB2}"/>
              </a:ext>
            </a:extLst>
          </p:cNvPr>
          <p:cNvSpPr txBox="1"/>
          <p:nvPr/>
        </p:nvSpPr>
        <p:spPr>
          <a:xfrm>
            <a:off x="1899403" y="247973"/>
            <a:ext cx="8131874" cy="584775"/>
          </a:xfrm>
          <a:prstGeom prst="rect">
            <a:avLst/>
          </a:prstGeom>
          <a:noFill/>
        </p:spPr>
        <p:txBody>
          <a:bodyPr wrap="square">
            <a:spAutoFit/>
          </a:bodyPr>
          <a:lstStyle/>
          <a:p>
            <a:pPr algn="l"/>
            <a:r>
              <a:rPr lang="en-IE" sz="3200" b="0" i="0" u="none" strike="noStrike" dirty="0" err="1">
                <a:effectLst/>
                <a:latin typeface="Linux Libertine"/>
              </a:rPr>
              <a:t>File:Convention</a:t>
            </a:r>
            <a:r>
              <a:rPr lang="en-IE" sz="3200" b="0" i="0" u="none" strike="noStrike" dirty="0">
                <a:effectLst/>
                <a:latin typeface="Linux Libertine"/>
              </a:rPr>
              <a:t> on the Rights of the </a:t>
            </a:r>
            <a:r>
              <a:rPr lang="en-IE" sz="3200" b="0" i="0" u="none" strike="noStrike" dirty="0" err="1">
                <a:effectLst/>
                <a:latin typeface="Linux Libertine"/>
              </a:rPr>
              <a:t>Child.svg</a:t>
            </a:r>
            <a:endParaRPr lang="en-IE" sz="3200" b="0" i="0" u="none" strike="noStrike" dirty="0">
              <a:effectLst/>
              <a:latin typeface="Linux Libertine"/>
            </a:endParaRPr>
          </a:p>
        </p:txBody>
      </p:sp>
    </p:spTree>
    <p:extLst>
      <p:ext uri="{BB962C8B-B14F-4D97-AF65-F5344CB8AC3E}">
        <p14:creationId xmlns:p14="http://schemas.microsoft.com/office/powerpoint/2010/main" val="22346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Pale Blue Dot - A Compelling Speech by Carl Sagan">
            <a:hlinkClick r:id="" action="ppaction://media"/>
            <a:extLst>
              <a:ext uri="{FF2B5EF4-FFF2-40B4-BE49-F238E27FC236}">
                <a16:creationId xmlns:a16="http://schemas.microsoft.com/office/drawing/2014/main" id="{A692D9EA-FC0F-374E-9FBC-4C5BFA118692}"/>
              </a:ext>
            </a:extLst>
          </p:cNvPr>
          <p:cNvPicPr>
            <a:picLocks noRot="1" noChangeAspect="1"/>
          </p:cNvPicPr>
          <p:nvPr>
            <a:videoFile r:link="rId1"/>
          </p:nvPr>
        </p:nvPicPr>
        <p:blipFill>
          <a:blip r:embed="rId3"/>
          <a:stretch>
            <a:fillRect/>
          </a:stretch>
        </p:blipFill>
        <p:spPr>
          <a:xfrm>
            <a:off x="1228725" y="328613"/>
            <a:ext cx="10354686" cy="5850397"/>
          </a:xfrm>
          <a:prstGeom prst="rect">
            <a:avLst/>
          </a:prstGeom>
        </p:spPr>
      </p:pic>
    </p:spTree>
    <p:extLst>
      <p:ext uri="{BB962C8B-B14F-4D97-AF65-F5344CB8AC3E}">
        <p14:creationId xmlns:p14="http://schemas.microsoft.com/office/powerpoint/2010/main" val="282822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FFD85-A512-D248-BD50-56BF564EBA2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A3227B1-F55A-654E-B13C-D66038D4A898}"/>
              </a:ext>
            </a:extLst>
          </p:cNvPr>
          <p:cNvPicPr>
            <a:picLocks noGrp="1" noChangeAspect="1"/>
          </p:cNvPicPr>
          <p:nvPr>
            <p:ph idx="1"/>
          </p:nvPr>
        </p:nvPicPr>
        <p:blipFill>
          <a:blip r:embed="rId2"/>
          <a:stretch>
            <a:fillRect/>
          </a:stretch>
        </p:blipFill>
        <p:spPr>
          <a:xfrm>
            <a:off x="1932971" y="0"/>
            <a:ext cx="7095281" cy="8449519"/>
          </a:xfrm>
        </p:spPr>
      </p:pic>
    </p:spTree>
    <p:extLst>
      <p:ext uri="{BB962C8B-B14F-4D97-AF65-F5344CB8AC3E}">
        <p14:creationId xmlns:p14="http://schemas.microsoft.com/office/powerpoint/2010/main" val="1813682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D8531-D785-CC40-92AD-38EB3D0872F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62F4BD5-BADB-B844-82BA-C5C17E5E92A7}"/>
              </a:ext>
            </a:extLst>
          </p:cNvPr>
          <p:cNvPicPr>
            <a:picLocks noGrp="1" noChangeAspect="1"/>
          </p:cNvPicPr>
          <p:nvPr>
            <p:ph idx="1"/>
          </p:nvPr>
        </p:nvPicPr>
        <p:blipFill>
          <a:blip r:embed="rId2"/>
          <a:stretch>
            <a:fillRect/>
          </a:stretch>
        </p:blipFill>
        <p:spPr>
          <a:xfrm>
            <a:off x="7399116" y="-112854"/>
            <a:ext cx="3954684" cy="7083708"/>
          </a:xfrm>
        </p:spPr>
      </p:pic>
      <p:pic>
        <p:nvPicPr>
          <p:cNvPr id="7" name="Picture 6">
            <a:extLst>
              <a:ext uri="{FF2B5EF4-FFF2-40B4-BE49-F238E27FC236}">
                <a16:creationId xmlns:a16="http://schemas.microsoft.com/office/drawing/2014/main" id="{769EAB9F-263A-6E4F-A980-8CCC72AACC73}"/>
              </a:ext>
            </a:extLst>
          </p:cNvPr>
          <p:cNvPicPr>
            <a:picLocks noChangeAspect="1"/>
          </p:cNvPicPr>
          <p:nvPr/>
        </p:nvPicPr>
        <p:blipFill>
          <a:blip r:embed="rId3"/>
          <a:stretch>
            <a:fillRect/>
          </a:stretch>
        </p:blipFill>
        <p:spPr>
          <a:xfrm>
            <a:off x="0" y="118639"/>
            <a:ext cx="3565003" cy="7083708"/>
          </a:xfrm>
          <a:prstGeom prst="rect">
            <a:avLst/>
          </a:prstGeom>
        </p:spPr>
      </p:pic>
      <p:pic>
        <p:nvPicPr>
          <p:cNvPr id="9" name="Picture 8">
            <a:extLst>
              <a:ext uri="{FF2B5EF4-FFF2-40B4-BE49-F238E27FC236}">
                <a16:creationId xmlns:a16="http://schemas.microsoft.com/office/drawing/2014/main" id="{FA1C06D3-9853-1548-9A75-9C058D339DF4}"/>
              </a:ext>
            </a:extLst>
          </p:cNvPr>
          <p:cNvPicPr>
            <a:picLocks noChangeAspect="1"/>
          </p:cNvPicPr>
          <p:nvPr/>
        </p:nvPicPr>
        <p:blipFill>
          <a:blip r:embed="rId4"/>
          <a:stretch>
            <a:fillRect/>
          </a:stretch>
        </p:blipFill>
        <p:spPr>
          <a:xfrm>
            <a:off x="3565003" y="231493"/>
            <a:ext cx="3954684" cy="6858000"/>
          </a:xfrm>
          <a:prstGeom prst="rect">
            <a:avLst/>
          </a:prstGeom>
        </p:spPr>
      </p:pic>
    </p:spTree>
    <p:extLst>
      <p:ext uri="{BB962C8B-B14F-4D97-AF65-F5344CB8AC3E}">
        <p14:creationId xmlns:p14="http://schemas.microsoft.com/office/powerpoint/2010/main" val="1233673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7196D7-FEB0-854E-9507-224084B49571}"/>
              </a:ext>
            </a:extLst>
          </p:cNvPr>
          <p:cNvPicPr>
            <a:picLocks noChangeAspect="1"/>
          </p:cNvPicPr>
          <p:nvPr/>
        </p:nvPicPr>
        <p:blipFill>
          <a:blip r:embed="rId2"/>
          <a:stretch>
            <a:fillRect/>
          </a:stretch>
        </p:blipFill>
        <p:spPr>
          <a:xfrm>
            <a:off x="2151529" y="-2528047"/>
            <a:ext cx="7113621" cy="11362765"/>
          </a:xfrm>
          <a:prstGeom prst="rect">
            <a:avLst/>
          </a:prstGeom>
        </p:spPr>
      </p:pic>
    </p:spTree>
    <p:extLst>
      <p:ext uri="{BB962C8B-B14F-4D97-AF65-F5344CB8AC3E}">
        <p14:creationId xmlns:p14="http://schemas.microsoft.com/office/powerpoint/2010/main" val="1624499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BBD2-27FF-6244-8598-ADADA9AF839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23701B3-315B-7845-9098-80B152B65E4E}"/>
              </a:ext>
            </a:extLst>
          </p:cNvPr>
          <p:cNvPicPr>
            <a:picLocks noGrp="1" noChangeAspect="1"/>
          </p:cNvPicPr>
          <p:nvPr>
            <p:ph idx="1"/>
          </p:nvPr>
        </p:nvPicPr>
        <p:blipFill>
          <a:blip r:embed="rId2"/>
          <a:stretch>
            <a:fillRect/>
          </a:stretch>
        </p:blipFill>
        <p:spPr>
          <a:xfrm>
            <a:off x="3004458" y="705156"/>
            <a:ext cx="5021613" cy="5787719"/>
          </a:xfrm>
        </p:spPr>
      </p:pic>
    </p:spTree>
    <p:extLst>
      <p:ext uri="{BB962C8B-B14F-4D97-AF65-F5344CB8AC3E}">
        <p14:creationId xmlns:p14="http://schemas.microsoft.com/office/powerpoint/2010/main" val="1376779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07023-F9D7-D444-92E4-08190908CD4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E1F4A9-3BEA-D148-BA04-93195B3FE45B}"/>
              </a:ext>
            </a:extLst>
          </p:cNvPr>
          <p:cNvPicPr>
            <a:picLocks noGrp="1" noChangeAspect="1"/>
          </p:cNvPicPr>
          <p:nvPr>
            <p:ph idx="1"/>
          </p:nvPr>
        </p:nvPicPr>
        <p:blipFill>
          <a:blip r:embed="rId2"/>
          <a:stretch>
            <a:fillRect/>
          </a:stretch>
        </p:blipFill>
        <p:spPr>
          <a:xfrm>
            <a:off x="2803332" y="97971"/>
            <a:ext cx="5711275" cy="6662057"/>
          </a:xfrm>
        </p:spPr>
      </p:pic>
    </p:spTree>
    <p:extLst>
      <p:ext uri="{BB962C8B-B14F-4D97-AF65-F5344CB8AC3E}">
        <p14:creationId xmlns:p14="http://schemas.microsoft.com/office/powerpoint/2010/main" val="346392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a:hlinkClick r:id="rId2"/>
            <a:extLst>
              <a:ext uri="{FF2B5EF4-FFF2-40B4-BE49-F238E27FC236}">
                <a16:creationId xmlns:a16="http://schemas.microsoft.com/office/drawing/2014/main" id="{DE00CBA3-54A0-9049-9AF9-90EB9B3DB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875168" cy="5462337"/>
          </a:xfrm>
          <a:prstGeom prst="rect">
            <a:avLst/>
          </a:prstGeom>
          <a:noFill/>
          <a:extLst>
            <a:ext uri="{909E8E84-426E-40DD-AFC4-6F175D3DCCD1}">
              <a14:hiddenFill xmlns:a14="http://schemas.microsoft.com/office/drawing/2010/main">
                <a:solidFill>
                  <a:srgbClr val="FFFFFF"/>
                </a:solidFill>
              </a14:hiddenFill>
            </a:ext>
          </a:extLst>
        </p:spPr>
      </p:pic>
      <p:sp>
        <p:nvSpPr>
          <p:cNvPr id="163843" name="Rectangle 3">
            <a:extLst>
              <a:ext uri="{FF2B5EF4-FFF2-40B4-BE49-F238E27FC236}">
                <a16:creationId xmlns:a16="http://schemas.microsoft.com/office/drawing/2014/main" id="{2A0AB6F4-D044-6845-918E-C7FCF1E66077}"/>
              </a:ext>
            </a:extLst>
          </p:cNvPr>
          <p:cNvSpPr>
            <a:spLocks noChangeArrowheads="1"/>
          </p:cNvSpPr>
          <p:nvPr/>
        </p:nvSpPr>
        <p:spPr bwMode="auto">
          <a:xfrm>
            <a:off x="2327275" y="5441881"/>
            <a:ext cx="75374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endParaRPr lang="en-GB" altLang="en-US" dirty="0"/>
          </a:p>
          <a:p>
            <a:pPr algn="ctr"/>
            <a:r>
              <a:rPr lang="en-GB" altLang="en-US" dirty="0"/>
              <a:t>“Without censorship, things can get terribly confused in the public mind.” </a:t>
            </a:r>
          </a:p>
          <a:p>
            <a:pPr algn="ctr"/>
            <a:r>
              <a:rPr lang="en-GB" altLang="en-US" b="1" dirty="0"/>
              <a:t>— General William Westmoreland</a:t>
            </a:r>
            <a:br>
              <a:rPr lang="en-GB" altLang="en-US" dirty="0"/>
            </a:br>
            <a:r>
              <a:rPr lang="en-GB" altLang="en-US" dirty="0"/>
              <a:t>United States Army </a:t>
            </a:r>
          </a:p>
          <a:p>
            <a:pPr algn="ctr"/>
            <a:br>
              <a:rPr lang="en-GB" altLang="en-US" dirty="0"/>
            </a:br>
            <a:endParaRPr lang="en-GB" altLang="en-US" dirty="0"/>
          </a:p>
        </p:txBody>
      </p:sp>
    </p:spTree>
    <p:extLst>
      <p:ext uri="{BB962C8B-B14F-4D97-AF65-F5344CB8AC3E}">
        <p14:creationId xmlns:p14="http://schemas.microsoft.com/office/powerpoint/2010/main" val="2950283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10121-23FB-3949-B523-1C5898801C1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3C33484-0714-9D42-B362-5FFAFD0BD33D}"/>
              </a:ext>
            </a:extLst>
          </p:cNvPr>
          <p:cNvSpPr>
            <a:spLocks noGrp="1"/>
          </p:cNvSpPr>
          <p:nvPr>
            <p:ph idx="1"/>
          </p:nvPr>
        </p:nvSpPr>
        <p:spPr>
          <a:xfrm>
            <a:off x="3942608" y="1852550"/>
            <a:ext cx="7861464" cy="3883231"/>
          </a:xfrm>
        </p:spPr>
        <p:txBody>
          <a:bodyPr>
            <a:normAutofit fontScale="92500" lnSpcReduction="20000"/>
          </a:bodyPr>
          <a:lstStyle/>
          <a:p>
            <a:pPr algn="l"/>
            <a:r>
              <a:rPr lang="en-IE" b="0" i="0" u="none" strike="noStrike" dirty="0">
                <a:solidFill>
                  <a:srgbClr val="181818"/>
                </a:solidFill>
                <a:effectLst/>
                <a:latin typeface="Merriweather" panose="020F0502020204030204" pitchFamily="34" charset="0"/>
              </a:rPr>
              <a:t>“</a:t>
            </a:r>
            <a:r>
              <a:rPr lang="en-IE" sz="3200" b="0" i="0" u="none" strike="noStrike" dirty="0">
                <a:solidFill>
                  <a:srgbClr val="181818"/>
                </a:solidFill>
                <a:effectLst/>
                <a:latin typeface="Merriweather" panose="020F0502020204030204" pitchFamily="34" charset="0"/>
              </a:rPr>
              <a:t>Mozart, Pascal, Boolean algebra, Shakespeare, parliamentary government, baroque churches, Newton, the emancipation of women, Kant, Balanchine ballets, et al. don’t redeem what this particular civilization has wrought upon the world. The white race is the cancer of human history.” </a:t>
            </a:r>
            <a:br>
              <a:rPr lang="en-IE" sz="3200" b="0" i="0" u="none" strike="noStrike" dirty="0">
                <a:solidFill>
                  <a:srgbClr val="181818"/>
                </a:solidFill>
                <a:effectLst/>
                <a:latin typeface="Merriweather" panose="020F0502020204030204" pitchFamily="34" charset="0"/>
              </a:rPr>
            </a:br>
            <a:endParaRPr lang="en-IE" sz="3200" b="0" i="0" u="none" strike="noStrike" dirty="0">
              <a:solidFill>
                <a:srgbClr val="181818"/>
              </a:solidFill>
              <a:effectLst/>
              <a:latin typeface="Merriweather" panose="020F0502020204030204" pitchFamily="34" charset="0"/>
            </a:endParaRPr>
          </a:p>
          <a:p>
            <a:pPr marL="0" indent="0" algn="l">
              <a:buNone/>
            </a:pPr>
            <a:r>
              <a:rPr lang="en-IE" dirty="0">
                <a:solidFill>
                  <a:srgbClr val="181818"/>
                </a:solidFill>
                <a:latin typeface="Merriweather" panose="020F0502020204030204" pitchFamily="34" charset="0"/>
              </a:rPr>
              <a:t>                                                         </a:t>
            </a:r>
            <a:r>
              <a:rPr lang="en-IE" b="0" i="0" u="none" strike="noStrike" dirty="0">
                <a:solidFill>
                  <a:srgbClr val="181818"/>
                </a:solidFill>
                <a:effectLst/>
                <a:latin typeface="Merriweather" panose="020F0502020204030204" pitchFamily="34" charset="0"/>
              </a:rPr>
              <a:t> </a:t>
            </a:r>
            <a:r>
              <a:rPr lang="en-IE" b="1" i="0" u="none" strike="noStrike" dirty="0">
                <a:solidFill>
                  <a:srgbClr val="333333"/>
                </a:solidFill>
                <a:effectLst/>
                <a:latin typeface="Lato" panose="020F0502020204030203" pitchFamily="34" charset="0"/>
              </a:rPr>
              <a:t>Susan Sontag</a:t>
            </a:r>
            <a:br>
              <a:rPr lang="en-IE" dirty="0"/>
            </a:br>
            <a:endParaRPr lang="en-US" dirty="0"/>
          </a:p>
        </p:txBody>
      </p:sp>
      <p:pic>
        <p:nvPicPr>
          <p:cNvPr id="22530" name="Picture 2" descr="Susan Sontag">
            <a:extLst>
              <a:ext uri="{FF2B5EF4-FFF2-40B4-BE49-F238E27FC236}">
                <a16:creationId xmlns:a16="http://schemas.microsoft.com/office/drawing/2014/main" id="{72558446-152F-0B40-A49E-C517E5E65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016" y="1235034"/>
            <a:ext cx="3372592" cy="460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818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9A70-C89C-D547-BB40-1A331F1981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803146-9E46-9E40-A389-7233EBF97EE8}"/>
              </a:ext>
            </a:extLst>
          </p:cNvPr>
          <p:cNvSpPr>
            <a:spLocks noGrp="1"/>
          </p:cNvSpPr>
          <p:nvPr>
            <p:ph idx="1"/>
          </p:nvPr>
        </p:nvSpPr>
        <p:spPr/>
        <p:txBody>
          <a:bodyPr/>
          <a:lstStyle/>
          <a:p>
            <a:pPr marL="0" indent="0">
              <a:buNone/>
            </a:pPr>
            <a:endParaRPr lang="en-US" sz="6000" dirty="0"/>
          </a:p>
          <a:p>
            <a:pPr marL="0" indent="0">
              <a:buNone/>
            </a:pPr>
            <a:r>
              <a:rPr lang="en-US" sz="6000" dirty="0"/>
              <a:t>”  The greatest Crime since WW2 has been US foreign Policy”</a:t>
            </a:r>
          </a:p>
          <a:p>
            <a:pPr marL="0" indent="0">
              <a:buNone/>
            </a:pPr>
            <a:r>
              <a:rPr lang="en-US" dirty="0"/>
              <a:t>                                              Ramsey Clarke Former US Attorney General</a:t>
            </a:r>
          </a:p>
        </p:txBody>
      </p:sp>
    </p:spTree>
    <p:extLst>
      <p:ext uri="{BB962C8B-B14F-4D97-AF65-F5344CB8AC3E}">
        <p14:creationId xmlns:p14="http://schemas.microsoft.com/office/powerpoint/2010/main" val="2672075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15F154-E805-5345-98F9-ED0171BB0429}"/>
              </a:ext>
            </a:extLst>
          </p:cNvPr>
          <p:cNvSpPr txBox="1"/>
          <p:nvPr/>
        </p:nvSpPr>
        <p:spPr>
          <a:xfrm>
            <a:off x="624840" y="2006930"/>
            <a:ext cx="12402391" cy="1015663"/>
          </a:xfrm>
          <a:prstGeom prst="rect">
            <a:avLst/>
          </a:prstGeom>
          <a:noFill/>
        </p:spPr>
        <p:txBody>
          <a:bodyPr wrap="square" rtlCol="0">
            <a:spAutoFit/>
          </a:bodyPr>
          <a:lstStyle/>
          <a:p>
            <a:r>
              <a:rPr lang="en-US" sz="6000" dirty="0"/>
              <a:t>The Children of Gaza… what now?</a:t>
            </a:r>
          </a:p>
        </p:txBody>
      </p:sp>
    </p:spTree>
    <p:extLst>
      <p:ext uri="{BB962C8B-B14F-4D97-AF65-F5344CB8AC3E}">
        <p14:creationId xmlns:p14="http://schemas.microsoft.com/office/powerpoint/2010/main" val="2825929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2436547" y="0"/>
            <a:ext cx="9755453" cy="6858000"/>
          </a:xfrm>
          <a:prstGeom prst="rect">
            <a:avLst/>
          </a:prstGeom>
        </p:spPr>
      </p:pic>
    </p:spTree>
    <p:extLst>
      <p:ext uri="{BB962C8B-B14F-4D97-AF65-F5344CB8AC3E}">
        <p14:creationId xmlns:p14="http://schemas.microsoft.com/office/powerpoint/2010/main" val="142411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CFCB-7D4C-4F47-8E14-67DCEE0B6C78}"/>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415E2A9F-BF2D-8646-841C-FD6B011E03FE}"/>
              </a:ext>
            </a:extLst>
          </p:cNvPr>
          <p:cNvSpPr txBox="1"/>
          <p:nvPr/>
        </p:nvSpPr>
        <p:spPr>
          <a:xfrm>
            <a:off x="5324353" y="2905246"/>
            <a:ext cx="5625297" cy="3631763"/>
          </a:xfrm>
          <a:prstGeom prst="rect">
            <a:avLst/>
          </a:prstGeom>
          <a:noFill/>
        </p:spPr>
        <p:txBody>
          <a:bodyPr wrap="square">
            <a:spAutoFit/>
          </a:bodyPr>
          <a:lstStyle/>
          <a:p>
            <a:r>
              <a:rPr lang="en-IE" sz="3000" b="1" i="1" u="none" strike="noStrike" dirty="0">
                <a:solidFill>
                  <a:srgbClr val="373737"/>
                </a:solidFill>
                <a:effectLst/>
                <a:latin typeface="Georgia" panose="02040502050405020303" pitchFamily="18" charset="0"/>
              </a:rPr>
              <a:t>“Child Of our time, our times have robbed your cradle.</a:t>
            </a:r>
            <a:br>
              <a:rPr lang="en-IE" sz="3000" b="1" dirty="0"/>
            </a:br>
            <a:r>
              <a:rPr lang="en-IE" sz="3000" b="1" i="1" u="none" strike="noStrike" dirty="0">
                <a:solidFill>
                  <a:srgbClr val="373737"/>
                </a:solidFill>
                <a:effectLst/>
                <a:latin typeface="Georgia" panose="02040502050405020303" pitchFamily="18" charset="0"/>
              </a:rPr>
              <a:t>Sleep in a world your final sleep has </a:t>
            </a:r>
            <a:r>
              <a:rPr lang="en-IE" sz="3000" b="1" i="1" u="none" strike="noStrike">
                <a:solidFill>
                  <a:srgbClr val="373737"/>
                </a:solidFill>
                <a:effectLst/>
                <a:latin typeface="Georgia" panose="02040502050405020303" pitchFamily="18" charset="0"/>
              </a:rPr>
              <a:t>woken.”</a:t>
            </a:r>
            <a:endParaRPr lang="en-IE" sz="3000" b="1" i="1" u="none" strike="noStrike" dirty="0">
              <a:solidFill>
                <a:srgbClr val="373737"/>
              </a:solidFill>
              <a:effectLst/>
              <a:latin typeface="Georgia" panose="02040502050405020303" pitchFamily="18" charset="0"/>
            </a:endParaRPr>
          </a:p>
          <a:p>
            <a:endParaRPr lang="en-IE" sz="3000" b="1" i="1" dirty="0">
              <a:solidFill>
                <a:srgbClr val="373737"/>
              </a:solidFill>
              <a:latin typeface="Georgia" panose="02040502050405020303" pitchFamily="18" charset="0"/>
            </a:endParaRPr>
          </a:p>
          <a:p>
            <a:r>
              <a:rPr lang="en-IE" sz="3000" b="1" i="1" dirty="0">
                <a:solidFill>
                  <a:srgbClr val="373737"/>
                </a:solidFill>
                <a:latin typeface="Georgia" panose="02040502050405020303" pitchFamily="18" charset="0"/>
              </a:rPr>
              <a:t>                                                              </a:t>
            </a:r>
            <a:r>
              <a:rPr lang="en-IE" sz="2000" b="1" i="1" dirty="0" err="1">
                <a:solidFill>
                  <a:srgbClr val="373737"/>
                </a:solidFill>
                <a:latin typeface="Georgia" panose="02040502050405020303" pitchFamily="18" charset="0"/>
              </a:rPr>
              <a:t>Eavan</a:t>
            </a:r>
            <a:r>
              <a:rPr lang="en-IE" sz="2000" b="1" i="1" dirty="0">
                <a:solidFill>
                  <a:srgbClr val="373737"/>
                </a:solidFill>
                <a:latin typeface="Georgia" panose="02040502050405020303" pitchFamily="18" charset="0"/>
              </a:rPr>
              <a:t> Boland</a:t>
            </a:r>
            <a:endParaRPr lang="en-US" sz="2000" b="1" dirty="0"/>
          </a:p>
        </p:txBody>
      </p:sp>
      <p:pic>
        <p:nvPicPr>
          <p:cNvPr id="11" name="Content Placeholder 10">
            <a:extLst>
              <a:ext uri="{FF2B5EF4-FFF2-40B4-BE49-F238E27FC236}">
                <a16:creationId xmlns:a16="http://schemas.microsoft.com/office/drawing/2014/main" id="{5F0DA260-8C8D-C546-9D62-9838F3A59325}"/>
              </a:ext>
            </a:extLst>
          </p:cNvPr>
          <p:cNvPicPr>
            <a:picLocks noGrp="1" noChangeAspect="1"/>
          </p:cNvPicPr>
          <p:nvPr>
            <p:ph idx="1"/>
          </p:nvPr>
        </p:nvPicPr>
        <p:blipFill>
          <a:blip r:embed="rId2"/>
          <a:stretch>
            <a:fillRect/>
          </a:stretch>
        </p:blipFill>
        <p:spPr>
          <a:xfrm>
            <a:off x="189186" y="788276"/>
            <a:ext cx="4256689" cy="5580993"/>
          </a:xfrm>
        </p:spPr>
      </p:pic>
    </p:spTree>
    <p:extLst>
      <p:ext uri="{BB962C8B-B14F-4D97-AF65-F5344CB8AC3E}">
        <p14:creationId xmlns:p14="http://schemas.microsoft.com/office/powerpoint/2010/main" val="1676343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1" y="1017270"/>
            <a:ext cx="6389370" cy="5840730"/>
          </a:xfrm>
          <a:prstGeom prst="rect">
            <a:avLst/>
          </a:prstGeom>
        </p:spPr>
      </p:pic>
      <p:sp>
        <p:nvSpPr>
          <p:cNvPr id="2" name="TextBox 1">
            <a:extLst>
              <a:ext uri="{FF2B5EF4-FFF2-40B4-BE49-F238E27FC236}">
                <a16:creationId xmlns:a16="http://schemas.microsoft.com/office/drawing/2014/main" id="{D8B5503A-9E86-E141-A251-FF61E2E5A761}"/>
              </a:ext>
            </a:extLst>
          </p:cNvPr>
          <p:cNvSpPr txBox="1"/>
          <p:nvPr/>
        </p:nvSpPr>
        <p:spPr>
          <a:xfrm>
            <a:off x="937260" y="457200"/>
            <a:ext cx="4674870" cy="707886"/>
          </a:xfrm>
          <a:prstGeom prst="rect">
            <a:avLst/>
          </a:prstGeom>
          <a:noFill/>
        </p:spPr>
        <p:txBody>
          <a:bodyPr wrap="square" rtlCol="0">
            <a:spAutoFit/>
          </a:bodyPr>
          <a:lstStyle/>
          <a:p>
            <a:r>
              <a:rPr lang="en-US" sz="4000" dirty="0"/>
              <a:t>Physiological Needs</a:t>
            </a:r>
          </a:p>
        </p:txBody>
      </p:sp>
      <p:sp>
        <p:nvSpPr>
          <p:cNvPr id="4" name="TextBox 3">
            <a:extLst>
              <a:ext uri="{FF2B5EF4-FFF2-40B4-BE49-F238E27FC236}">
                <a16:creationId xmlns:a16="http://schemas.microsoft.com/office/drawing/2014/main" id="{D43F348B-AEFC-434A-AC67-DC533506FB05}"/>
              </a:ext>
            </a:extLst>
          </p:cNvPr>
          <p:cNvSpPr txBox="1"/>
          <p:nvPr/>
        </p:nvSpPr>
        <p:spPr>
          <a:xfrm>
            <a:off x="6389371" y="1165086"/>
            <a:ext cx="4994909" cy="923330"/>
          </a:xfrm>
          <a:prstGeom prst="rect">
            <a:avLst/>
          </a:prstGeom>
          <a:noFill/>
        </p:spPr>
        <p:txBody>
          <a:bodyPr wrap="square" rtlCol="0">
            <a:spAutoFit/>
          </a:bodyPr>
          <a:lstStyle/>
          <a:p>
            <a:r>
              <a:rPr lang="en-US" dirty="0"/>
              <a:t>Food, </a:t>
            </a:r>
            <a:r>
              <a:rPr lang="en-US" dirty="0" err="1"/>
              <a:t>Water,Shelter</a:t>
            </a:r>
            <a:r>
              <a:rPr lang="en-US" dirty="0"/>
              <a:t>, Power, Sleep and Health </a:t>
            </a:r>
          </a:p>
          <a:p>
            <a:endParaRPr lang="en-US" dirty="0"/>
          </a:p>
          <a:p>
            <a:r>
              <a:rPr lang="en-US" dirty="0"/>
              <a:t>In Gaza ALL have ben </a:t>
            </a:r>
            <a:r>
              <a:rPr lang="en-US" dirty="0" err="1"/>
              <a:t>detroyed</a:t>
            </a:r>
            <a:endParaRPr lang="en-US" dirty="0"/>
          </a:p>
        </p:txBody>
      </p:sp>
      <p:pic>
        <p:nvPicPr>
          <p:cNvPr id="5" name="Picture 4">
            <a:extLst>
              <a:ext uri="{FF2B5EF4-FFF2-40B4-BE49-F238E27FC236}">
                <a16:creationId xmlns:a16="http://schemas.microsoft.com/office/drawing/2014/main" id="{F2EAB4F3-67E7-0841-A444-AD172EDCF633}"/>
              </a:ext>
            </a:extLst>
          </p:cNvPr>
          <p:cNvPicPr>
            <a:picLocks noChangeAspect="1"/>
          </p:cNvPicPr>
          <p:nvPr/>
        </p:nvPicPr>
        <p:blipFill>
          <a:blip r:embed="rId3"/>
          <a:stretch>
            <a:fillRect/>
          </a:stretch>
        </p:blipFill>
        <p:spPr>
          <a:xfrm>
            <a:off x="6193461" y="1974116"/>
            <a:ext cx="5875164" cy="4769584"/>
          </a:xfrm>
          <a:prstGeom prst="rect">
            <a:avLst/>
          </a:prstGeom>
        </p:spPr>
      </p:pic>
    </p:spTree>
    <p:extLst>
      <p:ext uri="{BB962C8B-B14F-4D97-AF65-F5344CB8AC3E}">
        <p14:creationId xmlns:p14="http://schemas.microsoft.com/office/powerpoint/2010/main" val="895457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240031" y="1428750"/>
            <a:ext cx="6377940" cy="5429250"/>
          </a:xfrm>
          <a:prstGeom prst="rect">
            <a:avLst/>
          </a:prstGeom>
        </p:spPr>
      </p:pic>
      <p:sp>
        <p:nvSpPr>
          <p:cNvPr id="2" name="TextBox 1">
            <a:extLst>
              <a:ext uri="{FF2B5EF4-FFF2-40B4-BE49-F238E27FC236}">
                <a16:creationId xmlns:a16="http://schemas.microsoft.com/office/drawing/2014/main" id="{287C1428-5129-D64F-A020-BD6E050FDD36}"/>
              </a:ext>
            </a:extLst>
          </p:cNvPr>
          <p:cNvSpPr txBox="1"/>
          <p:nvPr/>
        </p:nvSpPr>
        <p:spPr>
          <a:xfrm>
            <a:off x="1874520" y="457200"/>
            <a:ext cx="4309110" cy="707886"/>
          </a:xfrm>
          <a:prstGeom prst="rect">
            <a:avLst/>
          </a:prstGeom>
          <a:noFill/>
        </p:spPr>
        <p:txBody>
          <a:bodyPr wrap="square" rtlCol="0">
            <a:spAutoFit/>
          </a:bodyPr>
          <a:lstStyle/>
          <a:p>
            <a:r>
              <a:rPr lang="en-US" sz="4000" dirty="0"/>
              <a:t>Safety</a:t>
            </a:r>
          </a:p>
        </p:txBody>
      </p:sp>
      <p:sp>
        <p:nvSpPr>
          <p:cNvPr id="4" name="TextBox 3">
            <a:extLst>
              <a:ext uri="{FF2B5EF4-FFF2-40B4-BE49-F238E27FC236}">
                <a16:creationId xmlns:a16="http://schemas.microsoft.com/office/drawing/2014/main" id="{866791BE-5CF5-844C-A63C-40090AF20632}"/>
              </a:ext>
            </a:extLst>
          </p:cNvPr>
          <p:cNvSpPr txBox="1"/>
          <p:nvPr/>
        </p:nvSpPr>
        <p:spPr>
          <a:xfrm>
            <a:off x="7006590" y="242047"/>
            <a:ext cx="4309110" cy="3416320"/>
          </a:xfrm>
          <a:prstGeom prst="rect">
            <a:avLst/>
          </a:prstGeom>
          <a:noFill/>
        </p:spPr>
        <p:txBody>
          <a:bodyPr wrap="square" rtlCol="0">
            <a:spAutoFit/>
          </a:bodyPr>
          <a:lstStyle/>
          <a:p>
            <a:r>
              <a:rPr lang="en-US" sz="2400" dirty="0"/>
              <a:t>“ there is no safe place in Gaza” </a:t>
            </a:r>
          </a:p>
          <a:p>
            <a:r>
              <a:rPr lang="en-US" sz="2400" dirty="0"/>
              <a:t>             Antonio </a:t>
            </a:r>
            <a:r>
              <a:rPr lang="en-US" sz="2400" dirty="0" err="1"/>
              <a:t>Gutteres</a:t>
            </a:r>
            <a:endParaRPr lang="en-US" sz="2400" dirty="0"/>
          </a:p>
          <a:p>
            <a:endParaRPr lang="en-US" sz="2400" dirty="0"/>
          </a:p>
          <a:p>
            <a:r>
              <a:rPr lang="en-US" sz="2400" dirty="0"/>
              <a:t>Homes ,Schools, Hospitals have been bombed</a:t>
            </a:r>
          </a:p>
          <a:p>
            <a:endParaRPr lang="en-US" sz="2400" dirty="0"/>
          </a:p>
          <a:p>
            <a:r>
              <a:rPr lang="en-US" sz="2400" dirty="0"/>
              <a:t>Children targeted by snipers</a:t>
            </a:r>
          </a:p>
          <a:p>
            <a:endParaRPr lang="en-US" sz="2400" dirty="0"/>
          </a:p>
          <a:p>
            <a:r>
              <a:rPr lang="en-US" sz="2400" dirty="0"/>
              <a:t>Flour massacre</a:t>
            </a:r>
          </a:p>
        </p:txBody>
      </p:sp>
    </p:spTree>
    <p:extLst>
      <p:ext uri="{BB962C8B-B14F-4D97-AF65-F5344CB8AC3E}">
        <p14:creationId xmlns:p14="http://schemas.microsoft.com/office/powerpoint/2010/main" val="21001338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137161" y="1131570"/>
            <a:ext cx="7006591" cy="5726430"/>
          </a:xfrm>
          <a:prstGeom prst="rect">
            <a:avLst/>
          </a:prstGeom>
        </p:spPr>
      </p:pic>
      <p:sp>
        <p:nvSpPr>
          <p:cNvPr id="2" name="TextBox 1">
            <a:extLst>
              <a:ext uri="{FF2B5EF4-FFF2-40B4-BE49-F238E27FC236}">
                <a16:creationId xmlns:a16="http://schemas.microsoft.com/office/drawing/2014/main" id="{E6B3A8CA-B408-7B44-89D3-6527B3FD7F10}"/>
              </a:ext>
            </a:extLst>
          </p:cNvPr>
          <p:cNvSpPr txBox="1"/>
          <p:nvPr/>
        </p:nvSpPr>
        <p:spPr>
          <a:xfrm>
            <a:off x="1405890" y="205740"/>
            <a:ext cx="5006340" cy="707886"/>
          </a:xfrm>
          <a:prstGeom prst="rect">
            <a:avLst/>
          </a:prstGeom>
          <a:noFill/>
        </p:spPr>
        <p:txBody>
          <a:bodyPr wrap="square" rtlCol="0">
            <a:spAutoFit/>
          </a:bodyPr>
          <a:lstStyle/>
          <a:p>
            <a:r>
              <a:rPr lang="en-US" sz="4000" dirty="0"/>
              <a:t>Love and Belonging</a:t>
            </a:r>
          </a:p>
        </p:txBody>
      </p:sp>
      <p:sp>
        <p:nvSpPr>
          <p:cNvPr id="4" name="TextBox 3">
            <a:extLst>
              <a:ext uri="{FF2B5EF4-FFF2-40B4-BE49-F238E27FC236}">
                <a16:creationId xmlns:a16="http://schemas.microsoft.com/office/drawing/2014/main" id="{7069228D-1CED-2C47-B7DB-AE6E42B2C310}"/>
              </a:ext>
            </a:extLst>
          </p:cNvPr>
          <p:cNvSpPr txBox="1"/>
          <p:nvPr/>
        </p:nvSpPr>
        <p:spPr>
          <a:xfrm>
            <a:off x="6869430" y="1325880"/>
            <a:ext cx="3634740" cy="1015663"/>
          </a:xfrm>
          <a:prstGeom prst="rect">
            <a:avLst/>
          </a:prstGeom>
          <a:noFill/>
        </p:spPr>
        <p:txBody>
          <a:bodyPr wrap="square" rtlCol="0">
            <a:spAutoFit/>
          </a:bodyPr>
          <a:lstStyle/>
          <a:p>
            <a:r>
              <a:rPr lang="en-US" sz="2000" dirty="0"/>
              <a:t>10,000 WCNSF</a:t>
            </a:r>
          </a:p>
          <a:p>
            <a:endParaRPr lang="en-US" sz="2000" dirty="0"/>
          </a:p>
          <a:p>
            <a:r>
              <a:rPr lang="en-US" sz="2000" dirty="0"/>
              <a:t>Imagine that </a:t>
            </a:r>
            <a:r>
              <a:rPr lang="en-US" sz="2000" dirty="0" err="1"/>
              <a:t>lonliness</a:t>
            </a:r>
            <a:endParaRPr lang="en-US" sz="2000" dirty="0"/>
          </a:p>
        </p:txBody>
      </p:sp>
      <p:pic>
        <p:nvPicPr>
          <p:cNvPr id="5" name="Content Placeholder 4">
            <a:extLst>
              <a:ext uri="{FF2B5EF4-FFF2-40B4-BE49-F238E27FC236}">
                <a16:creationId xmlns:a16="http://schemas.microsoft.com/office/drawing/2014/main" id="{F5C18C33-4C63-7546-9CE6-104AD08AF7AD}"/>
              </a:ext>
            </a:extLst>
          </p:cNvPr>
          <p:cNvPicPr>
            <a:picLocks noChangeAspect="1"/>
          </p:cNvPicPr>
          <p:nvPr/>
        </p:nvPicPr>
        <p:blipFill>
          <a:blip r:embed="rId3"/>
          <a:stretch>
            <a:fillRect/>
          </a:stretch>
        </p:blipFill>
        <p:spPr>
          <a:xfrm>
            <a:off x="6869430" y="2249210"/>
            <a:ext cx="4008628" cy="4244436"/>
          </a:xfrm>
          <a:prstGeom prst="rect">
            <a:avLst/>
          </a:prstGeom>
        </p:spPr>
      </p:pic>
    </p:spTree>
    <p:extLst>
      <p:ext uri="{BB962C8B-B14F-4D97-AF65-F5344CB8AC3E}">
        <p14:creationId xmlns:p14="http://schemas.microsoft.com/office/powerpoint/2010/main" val="1457102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93398" y="971550"/>
            <a:ext cx="7016061" cy="5406390"/>
          </a:xfrm>
          <a:prstGeom prst="rect">
            <a:avLst/>
          </a:prstGeom>
        </p:spPr>
      </p:pic>
      <p:sp>
        <p:nvSpPr>
          <p:cNvPr id="2" name="TextBox 1">
            <a:extLst>
              <a:ext uri="{FF2B5EF4-FFF2-40B4-BE49-F238E27FC236}">
                <a16:creationId xmlns:a16="http://schemas.microsoft.com/office/drawing/2014/main" id="{41C7B37A-83A3-0749-B365-4E54BEF18E39}"/>
              </a:ext>
            </a:extLst>
          </p:cNvPr>
          <p:cNvSpPr txBox="1"/>
          <p:nvPr/>
        </p:nvSpPr>
        <p:spPr>
          <a:xfrm>
            <a:off x="2125980" y="377190"/>
            <a:ext cx="3703320" cy="707886"/>
          </a:xfrm>
          <a:prstGeom prst="rect">
            <a:avLst/>
          </a:prstGeom>
          <a:noFill/>
        </p:spPr>
        <p:txBody>
          <a:bodyPr wrap="square" rtlCol="0">
            <a:spAutoFit/>
          </a:bodyPr>
          <a:lstStyle/>
          <a:p>
            <a:r>
              <a:rPr lang="en-US" sz="4000" dirty="0"/>
              <a:t>ESTEEM</a:t>
            </a:r>
          </a:p>
        </p:txBody>
      </p:sp>
      <p:sp>
        <p:nvSpPr>
          <p:cNvPr id="4" name="TextBox 3">
            <a:extLst>
              <a:ext uri="{FF2B5EF4-FFF2-40B4-BE49-F238E27FC236}">
                <a16:creationId xmlns:a16="http://schemas.microsoft.com/office/drawing/2014/main" id="{D43EC5D5-70AE-394A-AB4F-677A1BF76F38}"/>
              </a:ext>
            </a:extLst>
          </p:cNvPr>
          <p:cNvSpPr txBox="1"/>
          <p:nvPr/>
        </p:nvSpPr>
        <p:spPr>
          <a:xfrm>
            <a:off x="7261412" y="377190"/>
            <a:ext cx="4477198" cy="2599173"/>
          </a:xfrm>
          <a:prstGeom prst="rect">
            <a:avLst/>
          </a:prstGeom>
          <a:noFill/>
        </p:spPr>
        <p:txBody>
          <a:bodyPr wrap="square" rtlCol="0">
            <a:spAutoFit/>
          </a:bodyPr>
          <a:lstStyle/>
          <a:p>
            <a:r>
              <a:rPr lang="en-US" sz="1810" dirty="0"/>
              <a:t>People stand for hours, barefoot in the rubble waiting for a loaf of bread</a:t>
            </a:r>
          </a:p>
          <a:p>
            <a:endParaRPr lang="en-US" sz="1810" dirty="0"/>
          </a:p>
          <a:p>
            <a:r>
              <a:rPr lang="en-US" sz="1810" dirty="0"/>
              <a:t>Writers Doctors engineers .. Robbed of their profession … beg for aid</a:t>
            </a:r>
          </a:p>
          <a:p>
            <a:endParaRPr lang="en-US" sz="1810" dirty="0"/>
          </a:p>
          <a:p>
            <a:r>
              <a:rPr lang="en-US" sz="1810" dirty="0"/>
              <a:t>Children who once dreamed </a:t>
            </a:r>
            <a:r>
              <a:rPr lang="en-US" sz="1810" dirty="0" err="1"/>
              <a:t>ofbecoming</a:t>
            </a:r>
            <a:r>
              <a:rPr lang="en-US" sz="1810" dirty="0"/>
              <a:t> Artists, Doctors Teachers now only dream of a meal and a safe nights sleep</a:t>
            </a:r>
          </a:p>
        </p:txBody>
      </p:sp>
      <p:pic>
        <p:nvPicPr>
          <p:cNvPr id="5" name="Picture 4">
            <a:extLst>
              <a:ext uri="{FF2B5EF4-FFF2-40B4-BE49-F238E27FC236}">
                <a16:creationId xmlns:a16="http://schemas.microsoft.com/office/drawing/2014/main" id="{F2727AAE-C765-0A48-850C-65F209477FF9}"/>
              </a:ext>
            </a:extLst>
          </p:cNvPr>
          <p:cNvPicPr>
            <a:picLocks noChangeAspect="1"/>
          </p:cNvPicPr>
          <p:nvPr/>
        </p:nvPicPr>
        <p:blipFill>
          <a:blip r:embed="rId3"/>
          <a:stretch>
            <a:fillRect/>
          </a:stretch>
        </p:blipFill>
        <p:spPr>
          <a:xfrm>
            <a:off x="6925235" y="3491549"/>
            <a:ext cx="5015753" cy="2175636"/>
          </a:xfrm>
          <a:prstGeom prst="rect">
            <a:avLst/>
          </a:prstGeom>
        </p:spPr>
      </p:pic>
    </p:spTree>
    <p:extLst>
      <p:ext uri="{BB962C8B-B14F-4D97-AF65-F5344CB8AC3E}">
        <p14:creationId xmlns:p14="http://schemas.microsoft.com/office/powerpoint/2010/main" val="627908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4BB2-5954-2B41-84E7-186205C801C9}"/>
              </a:ext>
            </a:extLst>
          </p:cNvPr>
          <p:cNvPicPr>
            <a:picLocks noChangeAspect="1"/>
          </p:cNvPicPr>
          <p:nvPr/>
        </p:nvPicPr>
        <p:blipFill>
          <a:blip r:embed="rId2"/>
          <a:stretch>
            <a:fillRect/>
          </a:stretch>
        </p:blipFill>
        <p:spPr>
          <a:xfrm>
            <a:off x="0" y="1177290"/>
            <a:ext cx="6698744" cy="4709160"/>
          </a:xfrm>
          <a:prstGeom prst="rect">
            <a:avLst/>
          </a:prstGeom>
        </p:spPr>
      </p:pic>
      <p:sp>
        <p:nvSpPr>
          <p:cNvPr id="2" name="TextBox 1">
            <a:extLst>
              <a:ext uri="{FF2B5EF4-FFF2-40B4-BE49-F238E27FC236}">
                <a16:creationId xmlns:a16="http://schemas.microsoft.com/office/drawing/2014/main" id="{3F6862F3-ED2E-F549-A95E-281951BB90CD}"/>
              </a:ext>
            </a:extLst>
          </p:cNvPr>
          <p:cNvSpPr txBox="1"/>
          <p:nvPr/>
        </p:nvSpPr>
        <p:spPr>
          <a:xfrm>
            <a:off x="4091940" y="417552"/>
            <a:ext cx="5497830" cy="707886"/>
          </a:xfrm>
          <a:prstGeom prst="rect">
            <a:avLst/>
          </a:prstGeom>
          <a:noFill/>
        </p:spPr>
        <p:txBody>
          <a:bodyPr wrap="square" rtlCol="0">
            <a:spAutoFit/>
          </a:bodyPr>
          <a:lstStyle/>
          <a:p>
            <a:r>
              <a:rPr lang="en-US" sz="4000" dirty="0"/>
              <a:t>Self </a:t>
            </a:r>
            <a:r>
              <a:rPr lang="en-US" sz="4000" dirty="0" err="1"/>
              <a:t>Actualisation</a:t>
            </a:r>
            <a:endParaRPr lang="en-US" sz="4000" dirty="0"/>
          </a:p>
        </p:txBody>
      </p:sp>
      <p:sp>
        <p:nvSpPr>
          <p:cNvPr id="4" name="TextBox 3">
            <a:extLst>
              <a:ext uri="{FF2B5EF4-FFF2-40B4-BE49-F238E27FC236}">
                <a16:creationId xmlns:a16="http://schemas.microsoft.com/office/drawing/2014/main" id="{778A2CF1-20CD-6240-88A2-1EE6591DD808}"/>
              </a:ext>
            </a:extLst>
          </p:cNvPr>
          <p:cNvSpPr txBox="1"/>
          <p:nvPr/>
        </p:nvSpPr>
        <p:spPr>
          <a:xfrm>
            <a:off x="7029450" y="1657350"/>
            <a:ext cx="4171950" cy="3970318"/>
          </a:xfrm>
          <a:prstGeom prst="rect">
            <a:avLst/>
          </a:prstGeom>
          <a:noFill/>
        </p:spPr>
        <p:txBody>
          <a:bodyPr wrap="square" rtlCol="0">
            <a:spAutoFit/>
          </a:bodyPr>
          <a:lstStyle/>
          <a:p>
            <a:r>
              <a:rPr lang="en-US" dirty="0"/>
              <a:t>The ability to </a:t>
            </a:r>
            <a:r>
              <a:rPr lang="en-US" dirty="0" err="1"/>
              <a:t>realise</a:t>
            </a:r>
            <a:r>
              <a:rPr lang="en-US" dirty="0"/>
              <a:t> one’s </a:t>
            </a:r>
            <a:r>
              <a:rPr lang="en-US" dirty="0" err="1"/>
              <a:t>potentia</a:t>
            </a:r>
            <a:r>
              <a:rPr lang="en-US" dirty="0"/>
              <a:t>. .. The Teachers , </a:t>
            </a:r>
            <a:r>
              <a:rPr lang="en-US" dirty="0" err="1"/>
              <a:t>Musicians,Poets</a:t>
            </a:r>
            <a:r>
              <a:rPr lang="en-US" dirty="0"/>
              <a:t>, Writers and Athletes have all ben killed</a:t>
            </a:r>
          </a:p>
          <a:p>
            <a:r>
              <a:rPr lang="en-US" dirty="0"/>
              <a:t>Schools Libraries, Universities have been destroyed.</a:t>
            </a:r>
          </a:p>
          <a:p>
            <a:r>
              <a:rPr lang="en-US" dirty="0"/>
              <a:t>The future has been evaporated</a:t>
            </a:r>
          </a:p>
          <a:p>
            <a:r>
              <a:rPr lang="en-US" dirty="0"/>
              <a:t>Palestine ha been </a:t>
            </a:r>
            <a:r>
              <a:rPr lang="en-US" dirty="0" err="1"/>
              <a:t>deniedthe</a:t>
            </a:r>
            <a:r>
              <a:rPr lang="en-US" dirty="0"/>
              <a:t> 3 essentials for Self </a:t>
            </a:r>
            <a:r>
              <a:rPr lang="en-US" dirty="0" err="1"/>
              <a:t>Actualisation</a:t>
            </a:r>
            <a:endParaRPr lang="en-US" dirty="0"/>
          </a:p>
          <a:p>
            <a:r>
              <a:rPr lang="en-US" dirty="0"/>
              <a:t>Stability</a:t>
            </a:r>
          </a:p>
          <a:p>
            <a:r>
              <a:rPr lang="en-US" dirty="0"/>
              <a:t>Security</a:t>
            </a:r>
          </a:p>
          <a:p>
            <a:r>
              <a:rPr lang="en-US" dirty="0"/>
              <a:t>Freedom</a:t>
            </a:r>
          </a:p>
          <a:p>
            <a:endParaRPr lang="en-US" dirty="0"/>
          </a:p>
          <a:p>
            <a:r>
              <a:rPr lang="en-US" dirty="0"/>
              <a:t>Israel has intentionally tried to destroy HOPE</a:t>
            </a:r>
          </a:p>
        </p:txBody>
      </p:sp>
    </p:spTree>
    <p:extLst>
      <p:ext uri="{BB962C8B-B14F-4D97-AF65-F5344CB8AC3E}">
        <p14:creationId xmlns:p14="http://schemas.microsoft.com/office/powerpoint/2010/main" val="375798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8E52A-66DA-4B9E-A650-6C31305962A9}"/>
              </a:ext>
            </a:extLst>
          </p:cNvPr>
          <p:cNvSpPr>
            <a:spLocks noGrp="1"/>
          </p:cNvSpPr>
          <p:nvPr>
            <p:ph type="title"/>
          </p:nvPr>
        </p:nvSpPr>
        <p:spPr/>
        <p:txBody>
          <a:bodyPr/>
          <a:lstStyle/>
          <a:p>
            <a:endParaRPr lang="en-US"/>
          </a:p>
        </p:txBody>
      </p:sp>
      <p:pic>
        <p:nvPicPr>
          <p:cNvPr id="2050" name="Picture 2" descr="Image result for hierarchy of spiritual intelligence">
            <a:extLst>
              <a:ext uri="{FF2B5EF4-FFF2-40B4-BE49-F238E27FC236}">
                <a16:creationId xmlns:a16="http://schemas.microsoft.com/office/drawing/2014/main" id="{A4EED12D-B677-45DA-ADB2-5B32B8633F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987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D6D-83F5-4265-A107-77590C8ACEA2}"/>
              </a:ext>
            </a:extLst>
          </p:cNvPr>
          <p:cNvSpPr>
            <a:spLocks noGrp="1"/>
          </p:cNvSpPr>
          <p:nvPr>
            <p:ph type="title"/>
          </p:nvPr>
        </p:nvSpPr>
        <p:spPr/>
        <p:txBody>
          <a:bodyPr/>
          <a:lstStyle/>
          <a:p>
            <a:r>
              <a:rPr lang="en-US" dirty="0"/>
              <a:t>§</a:t>
            </a:r>
          </a:p>
        </p:txBody>
      </p:sp>
      <p:pic>
        <p:nvPicPr>
          <p:cNvPr id="4" name="Content Placeholder 3">
            <a:extLst>
              <a:ext uri="{FF2B5EF4-FFF2-40B4-BE49-F238E27FC236}">
                <a16:creationId xmlns:a16="http://schemas.microsoft.com/office/drawing/2014/main" id="{DA7ECB88-510B-4A90-818F-3F0082F1EFB0}"/>
              </a:ext>
            </a:extLst>
          </p:cNvPr>
          <p:cNvPicPr>
            <a:picLocks noGrp="1" noChangeAspect="1"/>
          </p:cNvPicPr>
          <p:nvPr>
            <p:ph idx="1"/>
          </p:nvPr>
        </p:nvPicPr>
        <p:blipFill>
          <a:blip r:embed="rId2"/>
          <a:stretch>
            <a:fillRect/>
          </a:stretch>
        </p:blipFill>
        <p:spPr>
          <a:xfrm>
            <a:off x="182606" y="550536"/>
            <a:ext cx="11552467" cy="6498263"/>
          </a:xfrm>
          <a:prstGeom prst="rect">
            <a:avLst/>
          </a:prstGeom>
        </p:spPr>
      </p:pic>
    </p:spTree>
    <p:extLst>
      <p:ext uri="{BB962C8B-B14F-4D97-AF65-F5344CB8AC3E}">
        <p14:creationId xmlns:p14="http://schemas.microsoft.com/office/powerpoint/2010/main" val="2183769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2B187-B980-AF46-9987-B1E44C5DB1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85F7BA1-03EE-8D4B-9C8E-F13936F1BE1B}"/>
              </a:ext>
            </a:extLst>
          </p:cNvPr>
          <p:cNvPicPr>
            <a:picLocks noGrp="1" noChangeAspect="1"/>
          </p:cNvPicPr>
          <p:nvPr>
            <p:ph idx="1"/>
          </p:nvPr>
        </p:nvPicPr>
        <p:blipFill>
          <a:blip r:embed="rId2"/>
          <a:stretch>
            <a:fillRect/>
          </a:stretch>
        </p:blipFill>
        <p:spPr>
          <a:xfrm>
            <a:off x="-95002" y="-1745673"/>
            <a:ext cx="12504716" cy="9512135"/>
          </a:xfrm>
        </p:spPr>
      </p:pic>
    </p:spTree>
    <p:extLst>
      <p:ext uri="{BB962C8B-B14F-4D97-AF65-F5344CB8AC3E}">
        <p14:creationId xmlns:p14="http://schemas.microsoft.com/office/powerpoint/2010/main" val="562709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33A8-F8C5-9D44-90B3-C7DD7B23123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9D5E316A-66F2-CB47-AF5E-26E361D8C816}"/>
              </a:ext>
            </a:extLst>
          </p:cNvPr>
          <p:cNvPicPr>
            <a:picLocks noGrp="1" noChangeAspect="1"/>
          </p:cNvPicPr>
          <p:nvPr>
            <p:ph idx="1"/>
          </p:nvPr>
        </p:nvPicPr>
        <p:blipFill>
          <a:blip r:embed="rId2"/>
          <a:stretch>
            <a:fillRect/>
          </a:stretch>
        </p:blipFill>
        <p:spPr>
          <a:xfrm>
            <a:off x="0" y="26894"/>
            <a:ext cx="12192000" cy="6858000"/>
          </a:xfrm>
          <a:prstGeom prst="rect">
            <a:avLst/>
          </a:prstGeom>
        </p:spPr>
      </p:pic>
      <p:sp>
        <p:nvSpPr>
          <p:cNvPr id="3" name="TextBox 2">
            <a:extLst>
              <a:ext uri="{FF2B5EF4-FFF2-40B4-BE49-F238E27FC236}">
                <a16:creationId xmlns:a16="http://schemas.microsoft.com/office/drawing/2014/main" id="{AF027A9C-6FEC-BE41-8F7B-965FD67E842E}"/>
              </a:ext>
            </a:extLst>
          </p:cNvPr>
          <p:cNvSpPr txBox="1"/>
          <p:nvPr/>
        </p:nvSpPr>
        <p:spPr>
          <a:xfrm>
            <a:off x="1801906" y="365125"/>
            <a:ext cx="8364070" cy="1323439"/>
          </a:xfrm>
          <a:prstGeom prst="rect">
            <a:avLst/>
          </a:prstGeom>
          <a:noFill/>
        </p:spPr>
        <p:txBody>
          <a:bodyPr wrap="square" rtlCol="0">
            <a:spAutoFit/>
          </a:bodyPr>
          <a:lstStyle/>
          <a:p>
            <a:r>
              <a:rPr lang="en-US" sz="4000" dirty="0">
                <a:solidFill>
                  <a:schemeClr val="bg1"/>
                </a:solidFill>
              </a:rPr>
              <a:t>Compassion involves Helping</a:t>
            </a:r>
          </a:p>
          <a:p>
            <a:endParaRPr lang="en-US" sz="4000" dirty="0">
              <a:solidFill>
                <a:schemeClr val="bg1"/>
              </a:solidFill>
            </a:endParaRPr>
          </a:p>
        </p:txBody>
      </p:sp>
    </p:spTree>
    <p:extLst>
      <p:ext uri="{BB962C8B-B14F-4D97-AF65-F5344CB8AC3E}">
        <p14:creationId xmlns:p14="http://schemas.microsoft.com/office/powerpoint/2010/main" val="2387276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ED88-9313-8548-BFEF-DF7F7A36E87E}"/>
              </a:ext>
            </a:extLst>
          </p:cNvPr>
          <p:cNvSpPr>
            <a:spLocks noGrp="1"/>
          </p:cNvSpPr>
          <p:nvPr>
            <p:ph type="title"/>
          </p:nvPr>
        </p:nvSpPr>
        <p:spPr/>
        <p:txBody>
          <a:bodyPr/>
          <a:lstStyle/>
          <a:p>
            <a:r>
              <a:rPr lang="en-US" dirty="0"/>
              <a:t>OUR GOVERNMNTS</a:t>
            </a:r>
          </a:p>
        </p:txBody>
      </p:sp>
      <p:sp>
        <p:nvSpPr>
          <p:cNvPr id="3" name="Content Placeholder 2">
            <a:extLst>
              <a:ext uri="{FF2B5EF4-FFF2-40B4-BE49-F238E27FC236}">
                <a16:creationId xmlns:a16="http://schemas.microsoft.com/office/drawing/2014/main" id="{A036FAFF-74C7-9144-9BCA-8662CBCD964B}"/>
              </a:ext>
            </a:extLst>
          </p:cNvPr>
          <p:cNvSpPr>
            <a:spLocks noGrp="1"/>
          </p:cNvSpPr>
          <p:nvPr>
            <p:ph idx="1"/>
          </p:nvPr>
        </p:nvSpPr>
        <p:spPr/>
        <p:txBody>
          <a:bodyPr/>
          <a:lstStyle/>
          <a:p>
            <a:r>
              <a:rPr lang="en-US" dirty="0"/>
              <a:t>Rules based Society</a:t>
            </a:r>
          </a:p>
          <a:p>
            <a:r>
              <a:rPr lang="en-US" dirty="0"/>
              <a:t>International Community</a:t>
            </a:r>
          </a:p>
          <a:p>
            <a:r>
              <a:rPr lang="en-US" dirty="0"/>
              <a:t>Only Democracy in Middle East</a:t>
            </a:r>
          </a:p>
        </p:txBody>
      </p:sp>
    </p:spTree>
    <p:extLst>
      <p:ext uri="{BB962C8B-B14F-4D97-AF65-F5344CB8AC3E}">
        <p14:creationId xmlns:p14="http://schemas.microsoft.com/office/powerpoint/2010/main" val="16199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3647-50E5-054A-BDBD-6ABA21D25051}"/>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CB875703-3D09-C840-8DA7-CC2F803A2576}"/>
              </a:ext>
            </a:extLst>
          </p:cNvPr>
          <p:cNvPicPr>
            <a:picLocks noGrp="1" noChangeAspect="1"/>
          </p:cNvPicPr>
          <p:nvPr>
            <p:ph idx="1"/>
          </p:nvPr>
        </p:nvPicPr>
        <p:blipFill>
          <a:blip r:embed="rId2"/>
          <a:stretch>
            <a:fillRect/>
          </a:stretch>
        </p:blipFill>
        <p:spPr>
          <a:xfrm>
            <a:off x="5818910" y="1690689"/>
            <a:ext cx="5403272" cy="4389478"/>
          </a:xfrm>
        </p:spPr>
      </p:pic>
      <p:pic>
        <p:nvPicPr>
          <p:cNvPr id="7" name="Picture 6">
            <a:extLst>
              <a:ext uri="{FF2B5EF4-FFF2-40B4-BE49-F238E27FC236}">
                <a16:creationId xmlns:a16="http://schemas.microsoft.com/office/drawing/2014/main" id="{2132DE1B-D0A3-5A4D-B576-212CFCCAD74F}"/>
              </a:ext>
            </a:extLst>
          </p:cNvPr>
          <p:cNvPicPr>
            <a:picLocks noChangeAspect="1"/>
          </p:cNvPicPr>
          <p:nvPr/>
        </p:nvPicPr>
        <p:blipFill>
          <a:blip r:embed="rId3"/>
          <a:stretch>
            <a:fillRect/>
          </a:stretch>
        </p:blipFill>
        <p:spPr>
          <a:xfrm>
            <a:off x="118753" y="1690689"/>
            <a:ext cx="5559491" cy="4923868"/>
          </a:xfrm>
          <a:prstGeom prst="rect">
            <a:avLst/>
          </a:prstGeom>
        </p:spPr>
      </p:pic>
    </p:spTree>
    <p:extLst>
      <p:ext uri="{BB962C8B-B14F-4D97-AF65-F5344CB8AC3E}">
        <p14:creationId xmlns:p14="http://schemas.microsoft.com/office/powerpoint/2010/main" val="82502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a:extLst>
              <a:ext uri="{FF2B5EF4-FFF2-40B4-BE49-F238E27FC236}">
                <a16:creationId xmlns:a16="http://schemas.microsoft.com/office/drawing/2014/main" id="{75CFDB2E-9D38-2C41-8F88-B9E4AF84C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84" y="168443"/>
            <a:ext cx="11213432" cy="6689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751786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EDE52D-0209-AA47-9A78-F733BB53C45A}"/>
              </a:ext>
            </a:extLst>
          </p:cNvPr>
          <p:cNvSpPr txBox="1"/>
          <p:nvPr/>
        </p:nvSpPr>
        <p:spPr>
          <a:xfrm>
            <a:off x="0" y="1600200"/>
            <a:ext cx="11161059" cy="1938992"/>
          </a:xfrm>
          <a:prstGeom prst="rect">
            <a:avLst/>
          </a:prstGeom>
          <a:noFill/>
        </p:spPr>
        <p:txBody>
          <a:bodyPr wrap="square" rtlCol="0">
            <a:spAutoFit/>
          </a:bodyPr>
          <a:lstStyle/>
          <a:p>
            <a:r>
              <a:rPr lang="en-US" sz="6000" dirty="0"/>
              <a:t>The Children are the answer…. And their Teachers</a:t>
            </a:r>
          </a:p>
        </p:txBody>
      </p:sp>
    </p:spTree>
    <p:extLst>
      <p:ext uri="{BB962C8B-B14F-4D97-AF65-F5344CB8AC3E}">
        <p14:creationId xmlns:p14="http://schemas.microsoft.com/office/powerpoint/2010/main" val="18797655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0402B-C962-9A48-BB7A-69C93D64EC4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453A51C-5DAE-0A40-88AF-51D052E089A5}"/>
              </a:ext>
            </a:extLst>
          </p:cNvPr>
          <p:cNvPicPr>
            <a:picLocks noGrp="1" noChangeAspect="1"/>
          </p:cNvPicPr>
          <p:nvPr>
            <p:ph idx="1"/>
          </p:nvPr>
        </p:nvPicPr>
        <p:blipFill>
          <a:blip r:embed="rId2"/>
          <a:stretch>
            <a:fillRect/>
          </a:stretch>
        </p:blipFill>
        <p:spPr>
          <a:xfrm>
            <a:off x="0" y="-166255"/>
            <a:ext cx="12421590" cy="8110847"/>
          </a:xfrm>
        </p:spPr>
      </p:pic>
    </p:spTree>
    <p:extLst>
      <p:ext uri="{BB962C8B-B14F-4D97-AF65-F5344CB8AC3E}">
        <p14:creationId xmlns:p14="http://schemas.microsoft.com/office/powerpoint/2010/main" val="2497606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F81F49-B2AD-E74A-A6FC-0F1148214F34}"/>
              </a:ext>
            </a:extLst>
          </p:cNvPr>
          <p:cNvPicPr>
            <a:picLocks noChangeAspect="1"/>
          </p:cNvPicPr>
          <p:nvPr/>
        </p:nvPicPr>
        <p:blipFill>
          <a:blip r:embed="rId2"/>
          <a:stretch>
            <a:fillRect/>
          </a:stretch>
        </p:blipFill>
        <p:spPr>
          <a:xfrm>
            <a:off x="0" y="11875"/>
            <a:ext cx="12279086" cy="6858000"/>
          </a:xfrm>
          <a:prstGeom prst="rect">
            <a:avLst/>
          </a:prstGeom>
        </p:spPr>
      </p:pic>
    </p:spTree>
    <p:extLst>
      <p:ext uri="{BB962C8B-B14F-4D97-AF65-F5344CB8AC3E}">
        <p14:creationId xmlns:p14="http://schemas.microsoft.com/office/powerpoint/2010/main" val="199826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0BE01-1D2A-9149-A3A4-28FF976E0D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30E1256-A245-8740-BD94-F155354157E4}"/>
              </a:ext>
            </a:extLst>
          </p:cNvPr>
          <p:cNvPicPr>
            <a:picLocks noGrp="1" noChangeAspect="1"/>
          </p:cNvPicPr>
          <p:nvPr>
            <p:ph idx="1"/>
          </p:nvPr>
        </p:nvPicPr>
        <p:blipFill>
          <a:blip r:embed="rId2"/>
          <a:stretch>
            <a:fillRect/>
          </a:stretch>
        </p:blipFill>
        <p:spPr>
          <a:xfrm>
            <a:off x="1497330" y="90805"/>
            <a:ext cx="7205504" cy="7205504"/>
          </a:xfrm>
        </p:spPr>
      </p:pic>
    </p:spTree>
    <p:extLst>
      <p:ext uri="{BB962C8B-B14F-4D97-AF65-F5344CB8AC3E}">
        <p14:creationId xmlns:p14="http://schemas.microsoft.com/office/powerpoint/2010/main" val="40403541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B21D1-143A-854B-A3B0-69F452F97500}"/>
              </a:ext>
            </a:extLst>
          </p:cNvPr>
          <p:cNvPicPr>
            <a:picLocks noChangeAspect="1"/>
          </p:cNvPicPr>
          <p:nvPr/>
        </p:nvPicPr>
        <p:blipFill>
          <a:blip r:embed="rId2"/>
          <a:stretch>
            <a:fillRect/>
          </a:stretch>
        </p:blipFill>
        <p:spPr>
          <a:xfrm>
            <a:off x="6187045" y="463136"/>
            <a:ext cx="5510150" cy="5510151"/>
          </a:xfrm>
          <a:prstGeom prst="rect">
            <a:avLst/>
          </a:prstGeom>
        </p:spPr>
      </p:pic>
      <p:pic>
        <p:nvPicPr>
          <p:cNvPr id="4" name="Picture 3">
            <a:extLst>
              <a:ext uri="{FF2B5EF4-FFF2-40B4-BE49-F238E27FC236}">
                <a16:creationId xmlns:a16="http://schemas.microsoft.com/office/drawing/2014/main" id="{8051FDFA-2A0D-9E4E-A5DF-D8736C452B4D}"/>
              </a:ext>
            </a:extLst>
          </p:cNvPr>
          <p:cNvPicPr>
            <a:picLocks noChangeAspect="1"/>
          </p:cNvPicPr>
          <p:nvPr/>
        </p:nvPicPr>
        <p:blipFill>
          <a:blip r:embed="rId3"/>
          <a:stretch>
            <a:fillRect/>
          </a:stretch>
        </p:blipFill>
        <p:spPr>
          <a:xfrm>
            <a:off x="782452" y="902525"/>
            <a:ext cx="4454566" cy="4441370"/>
          </a:xfrm>
          <a:prstGeom prst="rect">
            <a:avLst/>
          </a:prstGeom>
        </p:spPr>
      </p:pic>
    </p:spTree>
    <p:extLst>
      <p:ext uri="{BB962C8B-B14F-4D97-AF65-F5344CB8AC3E}">
        <p14:creationId xmlns:p14="http://schemas.microsoft.com/office/powerpoint/2010/main" val="1450120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9B646-2302-1D47-9374-ADBD28CD94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544968-1618-9C49-A0F3-46A773983A9B}"/>
              </a:ext>
            </a:extLst>
          </p:cNvPr>
          <p:cNvSpPr>
            <a:spLocks noGrp="1"/>
          </p:cNvSpPr>
          <p:nvPr>
            <p:ph idx="1"/>
          </p:nvPr>
        </p:nvSpPr>
        <p:spPr/>
        <p:txBody>
          <a:bodyPr>
            <a:normAutofit fontScale="92500" lnSpcReduction="20000"/>
          </a:bodyPr>
          <a:lstStyle/>
          <a:p>
            <a:pPr algn="l"/>
            <a:r>
              <a:rPr lang="en-IE" b="0" i="0" u="none" strike="noStrike" dirty="0">
                <a:solidFill>
                  <a:srgbClr val="242424"/>
                </a:solidFill>
                <a:effectLst/>
                <a:latin typeface="source-serif-pro"/>
              </a:rPr>
              <a:t>Some of these ‘villagers’ include:</a:t>
            </a:r>
          </a:p>
          <a:p>
            <a:pPr algn="l">
              <a:buFont typeface="Arial" panose="020B0604020202020204" pitchFamily="34" charset="0"/>
              <a:buChar char="•"/>
            </a:pPr>
            <a:r>
              <a:rPr lang="en-IE" b="0" i="0" u="none" strike="noStrike" dirty="0">
                <a:solidFill>
                  <a:srgbClr val="242424"/>
                </a:solidFill>
                <a:effectLst/>
                <a:latin typeface="source-serif-pro"/>
              </a:rPr>
              <a:t>Educators</a:t>
            </a:r>
          </a:p>
          <a:p>
            <a:pPr algn="l">
              <a:buFont typeface="Arial" panose="020B0604020202020204" pitchFamily="34" charset="0"/>
              <a:buChar char="•"/>
            </a:pPr>
            <a:r>
              <a:rPr lang="en-IE" b="0" i="0" u="none" strike="noStrike" dirty="0">
                <a:solidFill>
                  <a:srgbClr val="242424"/>
                </a:solidFill>
                <a:effectLst/>
                <a:latin typeface="source-serif-pro"/>
              </a:rPr>
              <a:t>Immediate and extended family</a:t>
            </a:r>
          </a:p>
          <a:p>
            <a:pPr algn="l">
              <a:buFont typeface="Arial" panose="020B0604020202020204" pitchFamily="34" charset="0"/>
              <a:buChar char="•"/>
            </a:pPr>
            <a:r>
              <a:rPr lang="en-IE" b="0" i="0" u="none" strike="noStrike" dirty="0">
                <a:solidFill>
                  <a:srgbClr val="242424"/>
                </a:solidFill>
                <a:effectLst/>
                <a:latin typeface="source-serif-pro"/>
              </a:rPr>
              <a:t>Friends (your child’s and yours)</a:t>
            </a:r>
          </a:p>
          <a:p>
            <a:pPr algn="l">
              <a:buFont typeface="Arial" panose="020B0604020202020204" pitchFamily="34" charset="0"/>
              <a:buChar char="•"/>
            </a:pPr>
            <a:r>
              <a:rPr lang="en-IE" b="0" i="0" u="none" strike="noStrike" dirty="0">
                <a:solidFill>
                  <a:srgbClr val="242424"/>
                </a:solidFill>
                <a:effectLst/>
                <a:latin typeface="source-serif-pro"/>
              </a:rPr>
              <a:t>Neighbours</a:t>
            </a:r>
          </a:p>
          <a:p>
            <a:pPr algn="l">
              <a:buFont typeface="Arial" panose="020B0604020202020204" pitchFamily="34" charset="0"/>
              <a:buChar char="•"/>
            </a:pPr>
            <a:r>
              <a:rPr lang="en-IE" b="0" i="0" u="none" strike="noStrike" dirty="0">
                <a:solidFill>
                  <a:srgbClr val="242424"/>
                </a:solidFill>
                <a:effectLst/>
                <a:latin typeface="source-serif-pro"/>
              </a:rPr>
              <a:t>Even hairdressers and barbers</a:t>
            </a:r>
          </a:p>
          <a:p>
            <a:pPr algn="l"/>
            <a:r>
              <a:rPr lang="en-IE" b="0" i="0" u="none" strike="noStrike" dirty="0">
                <a:solidFill>
                  <a:srgbClr val="242424"/>
                </a:solidFill>
                <a:effectLst/>
                <a:latin typeface="source-serif-pro"/>
              </a:rPr>
              <a:t>We owe it to our children to allow them to experience far more than we ever did as a child and to give them that sense of belonging and community.</a:t>
            </a:r>
          </a:p>
          <a:p>
            <a:br>
              <a:rPr lang="en-IE" dirty="0"/>
            </a:br>
            <a:endParaRPr lang="en-US" dirty="0"/>
          </a:p>
        </p:txBody>
      </p:sp>
    </p:spTree>
    <p:extLst>
      <p:ext uri="{BB962C8B-B14F-4D97-AF65-F5344CB8AC3E}">
        <p14:creationId xmlns:p14="http://schemas.microsoft.com/office/powerpoint/2010/main" val="2822335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52251-E6D8-1B4D-B68E-EEB84D875F9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410962F-B757-E24E-B9CA-5CCE8B89FBE3}"/>
              </a:ext>
            </a:extLst>
          </p:cNvPr>
          <p:cNvPicPr>
            <a:picLocks noGrp="1" noChangeAspect="1"/>
          </p:cNvPicPr>
          <p:nvPr>
            <p:ph idx="1"/>
          </p:nvPr>
        </p:nvPicPr>
        <p:blipFill>
          <a:blip r:embed="rId2"/>
          <a:stretch>
            <a:fillRect/>
          </a:stretch>
        </p:blipFill>
        <p:spPr>
          <a:xfrm>
            <a:off x="0" y="-927740"/>
            <a:ext cx="12192000" cy="11593245"/>
          </a:xfrm>
        </p:spPr>
      </p:pic>
      <p:sp>
        <p:nvSpPr>
          <p:cNvPr id="6" name="TextBox 5">
            <a:extLst>
              <a:ext uri="{FF2B5EF4-FFF2-40B4-BE49-F238E27FC236}">
                <a16:creationId xmlns:a16="http://schemas.microsoft.com/office/drawing/2014/main" id="{385561E3-FA6A-4949-AE67-940ACE1EDB39}"/>
              </a:ext>
            </a:extLst>
          </p:cNvPr>
          <p:cNvSpPr txBox="1"/>
          <p:nvPr/>
        </p:nvSpPr>
        <p:spPr>
          <a:xfrm>
            <a:off x="2493819" y="4868883"/>
            <a:ext cx="8490856" cy="2092881"/>
          </a:xfrm>
          <a:prstGeom prst="rect">
            <a:avLst/>
          </a:prstGeom>
          <a:noFill/>
        </p:spPr>
        <p:txBody>
          <a:bodyPr wrap="square" rtlCol="0">
            <a:spAutoFit/>
          </a:bodyPr>
          <a:lstStyle/>
          <a:p>
            <a:r>
              <a:rPr lang="en-US" dirty="0">
                <a:solidFill>
                  <a:schemeClr val="bg1"/>
                </a:solidFill>
              </a:rPr>
              <a:t>”</a:t>
            </a:r>
            <a:r>
              <a:rPr lang="en-US" sz="2800" dirty="0">
                <a:solidFill>
                  <a:schemeClr val="bg1"/>
                </a:solidFill>
              </a:rPr>
              <a:t>To  Teach , to Teach well is to be party to Transcendent possibility… awoken that exacerbating child in the back row, might propose the theorem, or write the lines that will busy centuries</a:t>
            </a:r>
            <a:r>
              <a:rPr lang="en-US" dirty="0">
                <a:solidFill>
                  <a:schemeClr val="bg1"/>
                </a:solidFill>
              </a:rPr>
              <a:t>’</a:t>
            </a:r>
          </a:p>
          <a:p>
            <a:r>
              <a:rPr lang="en-US" dirty="0">
                <a:solidFill>
                  <a:schemeClr val="bg1"/>
                </a:solidFill>
              </a:rPr>
              <a:t>                                                                                  George Steiner  Lessons of the Masters </a:t>
            </a:r>
            <a:endParaRPr lang="en-US" dirty="0"/>
          </a:p>
        </p:txBody>
      </p:sp>
    </p:spTree>
    <p:extLst>
      <p:ext uri="{BB962C8B-B14F-4D97-AF65-F5344CB8AC3E}">
        <p14:creationId xmlns:p14="http://schemas.microsoft.com/office/powerpoint/2010/main" val="9403781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87B97-D381-AB4B-A3DE-5741B6D326B7}"/>
              </a:ext>
            </a:extLst>
          </p:cNvPr>
          <p:cNvPicPr>
            <a:picLocks noChangeAspect="1"/>
          </p:cNvPicPr>
          <p:nvPr/>
        </p:nvPicPr>
        <p:blipFill>
          <a:blip r:embed="rId2"/>
          <a:stretch>
            <a:fillRect/>
          </a:stretch>
        </p:blipFill>
        <p:spPr>
          <a:xfrm>
            <a:off x="877229" y="0"/>
            <a:ext cx="10437541" cy="6858000"/>
          </a:xfrm>
          <a:prstGeom prst="rect">
            <a:avLst/>
          </a:prstGeom>
        </p:spPr>
      </p:pic>
    </p:spTree>
    <p:extLst>
      <p:ext uri="{BB962C8B-B14F-4D97-AF65-F5344CB8AC3E}">
        <p14:creationId xmlns:p14="http://schemas.microsoft.com/office/powerpoint/2010/main" val="2881606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41DA-C32C-ED41-BEC3-DE255AA30D22}"/>
              </a:ext>
            </a:extLst>
          </p:cNvPr>
          <p:cNvSpPr>
            <a:spLocks noGrp="1"/>
          </p:cNvSpPr>
          <p:nvPr>
            <p:ph type="title"/>
          </p:nvPr>
        </p:nvSpPr>
        <p:spPr/>
        <p:txBody>
          <a:bodyPr/>
          <a:lstStyle/>
          <a:p>
            <a:r>
              <a:rPr lang="en-US" dirty="0"/>
              <a:t>Ken Robinson How education kills creativity </a:t>
            </a:r>
          </a:p>
        </p:txBody>
      </p:sp>
      <p:pic>
        <p:nvPicPr>
          <p:cNvPr id="4" name="Online Media 3" descr="Why Schools Kill Creativity - A Must Watch Ted Talk By Ken Robinson">
            <a:hlinkClick r:id="" action="ppaction://media"/>
            <a:extLst>
              <a:ext uri="{FF2B5EF4-FFF2-40B4-BE49-F238E27FC236}">
                <a16:creationId xmlns:a16="http://schemas.microsoft.com/office/drawing/2014/main" id="{D4D4750B-17D7-6743-B241-986EF304E634}"/>
              </a:ext>
            </a:extLst>
          </p:cNvPr>
          <p:cNvPicPr>
            <a:picLocks noGrp="1" noRot="1" noChangeAspect="1"/>
          </p:cNvPicPr>
          <p:nvPr>
            <p:ph idx="1"/>
            <a:videoFile r:link="rId1"/>
          </p:nvPr>
        </p:nvPicPr>
        <p:blipFill>
          <a:blip r:embed="rId3"/>
          <a:stretch>
            <a:fillRect/>
          </a:stretch>
        </p:blipFill>
        <p:spPr>
          <a:xfrm>
            <a:off x="5793105" y="1543050"/>
            <a:ext cx="3830955" cy="5314950"/>
          </a:xfrm>
          <a:prstGeom prst="rect">
            <a:avLst/>
          </a:prstGeom>
        </p:spPr>
      </p:pic>
    </p:spTree>
    <p:extLst>
      <p:ext uri="{BB962C8B-B14F-4D97-AF65-F5344CB8AC3E}">
        <p14:creationId xmlns:p14="http://schemas.microsoft.com/office/powerpoint/2010/main" val="42588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Gaza girl carries wounded sister">
            <a:hlinkClick r:id="" action="ppaction://media"/>
            <a:extLst>
              <a:ext uri="{FF2B5EF4-FFF2-40B4-BE49-F238E27FC236}">
                <a16:creationId xmlns:a16="http://schemas.microsoft.com/office/drawing/2014/main" id="{1DBE566B-9522-314B-A735-2483F0DCBFF1}"/>
              </a:ext>
            </a:extLst>
          </p:cNvPr>
          <p:cNvPicPr>
            <a:picLocks noRot="1" noChangeAspect="1"/>
          </p:cNvPicPr>
          <p:nvPr>
            <a:videoFile r:link="rId1"/>
          </p:nvPr>
        </p:nvPicPr>
        <p:blipFill>
          <a:blip r:embed="rId3"/>
          <a:stretch>
            <a:fillRect/>
          </a:stretch>
        </p:blipFill>
        <p:spPr>
          <a:xfrm>
            <a:off x="5272088" y="-369323"/>
            <a:ext cx="4296497" cy="7227323"/>
          </a:xfrm>
          <a:prstGeom prst="rect">
            <a:avLst/>
          </a:prstGeom>
        </p:spPr>
      </p:pic>
    </p:spTree>
    <p:extLst>
      <p:ext uri="{BB962C8B-B14F-4D97-AF65-F5344CB8AC3E}">
        <p14:creationId xmlns:p14="http://schemas.microsoft.com/office/powerpoint/2010/main" val="177259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EFF6-D4BB-8243-8A93-0B0D7441AE4E}"/>
              </a:ext>
            </a:extLst>
          </p:cNvPr>
          <p:cNvSpPr>
            <a:spLocks noGrp="1"/>
          </p:cNvSpPr>
          <p:nvPr>
            <p:ph type="title"/>
          </p:nvPr>
        </p:nvSpPr>
        <p:spPr/>
        <p:txBody>
          <a:bodyPr/>
          <a:lstStyle/>
          <a:p>
            <a:r>
              <a:rPr lang="en-US" dirty="0"/>
              <a:t>Development </a:t>
            </a:r>
          </a:p>
        </p:txBody>
      </p:sp>
      <p:pic>
        <p:nvPicPr>
          <p:cNvPr id="4" name="Online Media 3" descr="Monarch &amp; Morpho Butterfly eclosion time lapse. Emerging from the chrysalis showing wings expanding">
            <a:hlinkClick r:id="" action="ppaction://media"/>
            <a:extLst>
              <a:ext uri="{FF2B5EF4-FFF2-40B4-BE49-F238E27FC236}">
                <a16:creationId xmlns:a16="http://schemas.microsoft.com/office/drawing/2014/main" id="{6F8AB937-2B0B-464F-A039-B91C2BA61207}"/>
              </a:ext>
            </a:extLst>
          </p:cNvPr>
          <p:cNvPicPr>
            <a:picLocks noGrp="1" noRot="1" noChangeAspect="1"/>
          </p:cNvPicPr>
          <p:nvPr>
            <p:ph idx="1"/>
            <a:videoFile r:link="rId1"/>
          </p:nvPr>
        </p:nvPicPr>
        <p:blipFill>
          <a:blip r:embed="rId3"/>
          <a:stretch>
            <a:fillRect/>
          </a:stretch>
        </p:blipFill>
        <p:spPr>
          <a:xfrm>
            <a:off x="2246313" y="1825625"/>
            <a:ext cx="7700962" cy="4351338"/>
          </a:xfrm>
          <a:prstGeom prst="rect">
            <a:avLst/>
          </a:prstGeom>
        </p:spPr>
      </p:pic>
    </p:spTree>
    <p:extLst>
      <p:ext uri="{BB962C8B-B14F-4D97-AF65-F5344CB8AC3E}">
        <p14:creationId xmlns:p14="http://schemas.microsoft.com/office/powerpoint/2010/main" val="31587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C73DF-7DCA-6E4B-8083-E3E582FE6B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67495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AF85-8211-3448-8A3E-692BCB61B772}"/>
              </a:ext>
            </a:extLst>
          </p:cNvPr>
          <p:cNvSpPr>
            <a:spLocks noGrp="1"/>
          </p:cNvSpPr>
          <p:nvPr>
            <p:ph type="title"/>
          </p:nvPr>
        </p:nvSpPr>
        <p:spPr/>
        <p:txBody>
          <a:bodyPr/>
          <a:lstStyle/>
          <a:p>
            <a:endParaRPr lang="en-US"/>
          </a:p>
        </p:txBody>
      </p:sp>
      <p:pic>
        <p:nvPicPr>
          <p:cNvPr id="4" name="Online Media 3" descr="Rabbi YY Jackobson Shares An Inspiring Story About a Stolen Watch">
            <a:hlinkClick r:id="" action="ppaction://media"/>
            <a:extLst>
              <a:ext uri="{FF2B5EF4-FFF2-40B4-BE49-F238E27FC236}">
                <a16:creationId xmlns:a16="http://schemas.microsoft.com/office/drawing/2014/main" id="{A726E04E-0090-6748-B883-9B4E46E24B68}"/>
              </a:ext>
            </a:extLst>
          </p:cNvPr>
          <p:cNvPicPr>
            <a:picLocks noGrp="1" noRot="1" noChangeAspect="1"/>
          </p:cNvPicPr>
          <p:nvPr>
            <p:ph idx="1"/>
            <a:videoFile r:link="rId1"/>
          </p:nvPr>
        </p:nvPicPr>
        <p:blipFill>
          <a:blip r:embed="rId3"/>
          <a:stretch>
            <a:fillRect/>
          </a:stretch>
        </p:blipFill>
        <p:spPr>
          <a:xfrm>
            <a:off x="-16164" y="46610"/>
            <a:ext cx="12137231" cy="6858000"/>
          </a:xfrm>
          <a:prstGeom prst="rect">
            <a:avLst/>
          </a:prstGeom>
        </p:spPr>
      </p:pic>
    </p:spTree>
    <p:extLst>
      <p:ext uri="{BB962C8B-B14F-4D97-AF65-F5344CB8AC3E}">
        <p14:creationId xmlns:p14="http://schemas.microsoft.com/office/powerpoint/2010/main" val="30819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970D-3889-FF4F-AE65-5DB7F067E2D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0D6A770-7E71-E74B-BA2E-63E5BC919863}"/>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5876208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5748-603C-6048-ABD2-8104C8E9C5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E64573D-6C76-1B4B-9D33-60748D407457}"/>
              </a:ext>
            </a:extLst>
          </p:cNvPr>
          <p:cNvSpPr>
            <a:spLocks noGrp="1"/>
          </p:cNvSpPr>
          <p:nvPr>
            <p:ph idx="1"/>
          </p:nvPr>
        </p:nvSpPr>
        <p:spPr/>
        <p:txBody>
          <a:bodyPr>
            <a:normAutofit/>
          </a:bodyPr>
          <a:lstStyle/>
          <a:p>
            <a:pPr marL="0" indent="0">
              <a:buNone/>
            </a:pPr>
            <a:endParaRPr lang="en-US" sz="6000" dirty="0"/>
          </a:p>
          <a:p>
            <a:pPr marL="0" indent="0">
              <a:buNone/>
            </a:pPr>
            <a:r>
              <a:rPr lang="en-US" sz="6000" dirty="0"/>
              <a:t>A better World is Possible !</a:t>
            </a:r>
          </a:p>
        </p:txBody>
      </p:sp>
    </p:spTree>
    <p:extLst>
      <p:ext uri="{BB962C8B-B14F-4D97-AF65-F5344CB8AC3E}">
        <p14:creationId xmlns:p14="http://schemas.microsoft.com/office/powerpoint/2010/main" val="17841440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a:extLst>
              <a:ext uri="{FF2B5EF4-FFF2-40B4-BE49-F238E27FC236}">
                <a16:creationId xmlns:a16="http://schemas.microsoft.com/office/drawing/2014/main" id="{0C6FCC4A-7A18-364A-8694-22559E27762E}"/>
              </a:ext>
            </a:extLst>
          </p:cNvPr>
          <p:cNvGraphicFramePr>
            <a:graphicFrameLocks noChangeAspect="1"/>
          </p:cNvGraphicFramePr>
          <p:nvPr/>
        </p:nvGraphicFramePr>
        <p:xfrm>
          <a:off x="5411788" y="1989139"/>
          <a:ext cx="5256212" cy="4321175"/>
        </p:xfrm>
        <a:graphic>
          <a:graphicData uri="http://schemas.openxmlformats.org/presentationml/2006/ole">
            <mc:AlternateContent xmlns:mc="http://schemas.openxmlformats.org/markup-compatibility/2006">
              <mc:Choice xmlns:v="urn:schemas-microsoft-com:vml" Requires="v">
                <p:oleObj r:id="rId2" imgW="6858000" imgH="4953000" progId="">
                  <p:embed/>
                </p:oleObj>
              </mc:Choice>
              <mc:Fallback>
                <p:oleObj r:id="rId2" imgW="6858000" imgH="4953000" progId="">
                  <p:embed/>
                  <p:pic>
                    <p:nvPicPr>
                      <p:cNvPr id="65538" name="Object 2">
                        <a:extLst>
                          <a:ext uri="{FF2B5EF4-FFF2-40B4-BE49-F238E27FC236}">
                            <a16:creationId xmlns:a16="http://schemas.microsoft.com/office/drawing/2014/main" id="{0C6FCC4A-7A18-364A-8694-22559E2776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1989139"/>
                        <a:ext cx="5256212"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5539" name="Object 3">
            <a:extLst>
              <a:ext uri="{FF2B5EF4-FFF2-40B4-BE49-F238E27FC236}">
                <a16:creationId xmlns:a16="http://schemas.microsoft.com/office/drawing/2014/main" id="{EA227184-161D-8F48-878D-304CE6CEDCF1}"/>
              </a:ext>
            </a:extLst>
          </p:cNvPr>
          <p:cNvGraphicFramePr>
            <a:graphicFrameLocks noChangeAspect="1"/>
          </p:cNvGraphicFramePr>
          <p:nvPr/>
        </p:nvGraphicFramePr>
        <p:xfrm>
          <a:off x="1524000" y="1700213"/>
          <a:ext cx="3816350" cy="4895850"/>
        </p:xfrm>
        <a:graphic>
          <a:graphicData uri="http://schemas.openxmlformats.org/presentationml/2006/ole">
            <mc:AlternateContent xmlns:mc="http://schemas.openxmlformats.org/markup-compatibility/2006">
              <mc:Choice xmlns:v="urn:schemas-microsoft-com:vml" Requires="v">
                <p:oleObj r:id="rId4" imgW="5740400" imgH="8128000" progId="">
                  <p:embed/>
                </p:oleObj>
              </mc:Choice>
              <mc:Fallback>
                <p:oleObj r:id="rId4" imgW="5740400" imgH="8128000" progId="">
                  <p:embed/>
                  <p:pic>
                    <p:nvPicPr>
                      <p:cNvPr id="65539" name="Object 3">
                        <a:extLst>
                          <a:ext uri="{FF2B5EF4-FFF2-40B4-BE49-F238E27FC236}">
                            <a16:creationId xmlns:a16="http://schemas.microsoft.com/office/drawing/2014/main" id="{EA227184-161D-8F48-878D-304CE6CED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700213"/>
                        <a:ext cx="38163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5540" name="Text Box 4">
            <a:extLst>
              <a:ext uri="{FF2B5EF4-FFF2-40B4-BE49-F238E27FC236}">
                <a16:creationId xmlns:a16="http://schemas.microsoft.com/office/drawing/2014/main" id="{10991779-1DD4-4A4A-A5E8-EBA8D8D0EDD7}"/>
              </a:ext>
            </a:extLst>
          </p:cNvPr>
          <p:cNvSpPr txBox="1">
            <a:spLocks noChangeArrowheads="1"/>
          </p:cNvSpPr>
          <p:nvPr/>
        </p:nvSpPr>
        <p:spPr bwMode="auto">
          <a:xfrm>
            <a:off x="1847850" y="836613"/>
            <a:ext cx="770413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4400">
                <a:solidFill>
                  <a:srgbClr val="FF6600"/>
                </a:solidFill>
                <a:latin typeface="Tahoma" panose="020B0604030504040204" pitchFamily="34" charset="0"/>
              </a:rPr>
              <a:t>Cuba: 45 years of Progress</a:t>
            </a:r>
          </a:p>
        </p:txBody>
      </p:sp>
    </p:spTree>
    <p:extLst>
      <p:ext uri="{BB962C8B-B14F-4D97-AF65-F5344CB8AC3E}">
        <p14:creationId xmlns:p14="http://schemas.microsoft.com/office/powerpoint/2010/main" val="1110491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8" name="Object 2">
            <a:extLst>
              <a:ext uri="{FF2B5EF4-FFF2-40B4-BE49-F238E27FC236}">
                <a16:creationId xmlns:a16="http://schemas.microsoft.com/office/drawing/2014/main" id="{60F8331A-CF15-9A43-8AE1-2EC9C4C23F8E}"/>
              </a:ext>
            </a:extLst>
          </p:cNvPr>
          <p:cNvGraphicFramePr>
            <a:graphicFrameLocks noChangeAspect="1"/>
          </p:cNvGraphicFramePr>
          <p:nvPr>
            <p:extLst>
              <p:ext uri="{D42A27DB-BD31-4B8C-83A1-F6EECF244321}">
                <p14:modId xmlns:p14="http://schemas.microsoft.com/office/powerpoint/2010/main" val="4117528285"/>
              </p:ext>
            </p:extLst>
          </p:nvPr>
        </p:nvGraphicFramePr>
        <p:xfrm>
          <a:off x="-451261" y="-498764"/>
          <a:ext cx="12837226" cy="7992093"/>
        </p:xfrm>
        <a:graphic>
          <a:graphicData uri="http://schemas.openxmlformats.org/presentationml/2006/ole">
            <mc:AlternateContent xmlns:mc="http://schemas.openxmlformats.org/markup-compatibility/2006">
              <mc:Choice xmlns:v="urn:schemas-microsoft-com:vml" Requires="v">
                <p:oleObj r:id="rId2" imgW="6858000" imgH="4953000" progId="">
                  <p:embed/>
                </p:oleObj>
              </mc:Choice>
              <mc:Fallback>
                <p:oleObj r:id="rId2" imgW="6858000" imgH="4953000" progId="">
                  <p:embed/>
                  <p:pic>
                    <p:nvPicPr>
                      <p:cNvPr id="234498" name="Object 2">
                        <a:extLst>
                          <a:ext uri="{FF2B5EF4-FFF2-40B4-BE49-F238E27FC236}">
                            <a16:creationId xmlns:a16="http://schemas.microsoft.com/office/drawing/2014/main" id="{60F8331A-CF15-9A43-8AE1-2EC9C4C23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61" y="-498764"/>
                        <a:ext cx="12837226" cy="799209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681853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BE816-1892-1244-BDD2-9C603C5A83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8C2B53-CBFC-6F41-B5E4-FC2E4A568E5F}"/>
              </a:ext>
            </a:extLst>
          </p:cNvPr>
          <p:cNvPicPr>
            <a:picLocks noGrp="1" noChangeAspect="1"/>
          </p:cNvPicPr>
          <p:nvPr>
            <p:ph idx="1"/>
          </p:nvPr>
        </p:nvPicPr>
        <p:blipFill>
          <a:blip r:embed="rId2"/>
          <a:stretch>
            <a:fillRect/>
          </a:stretch>
        </p:blipFill>
        <p:spPr>
          <a:xfrm>
            <a:off x="1156652" y="-102870"/>
            <a:ext cx="9878695" cy="6858000"/>
          </a:xfrm>
        </p:spPr>
      </p:pic>
    </p:spTree>
    <p:extLst>
      <p:ext uri="{BB962C8B-B14F-4D97-AF65-F5344CB8AC3E}">
        <p14:creationId xmlns:p14="http://schemas.microsoft.com/office/powerpoint/2010/main" val="658925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C9CC3C-CC69-8E4F-A6F1-579F63938B80}"/>
              </a:ext>
            </a:extLst>
          </p:cNvPr>
          <p:cNvPicPr>
            <a:picLocks noChangeAspect="1"/>
          </p:cNvPicPr>
          <p:nvPr/>
        </p:nvPicPr>
        <p:blipFill>
          <a:blip r:embed="rId2"/>
          <a:stretch>
            <a:fillRect/>
          </a:stretch>
        </p:blipFill>
        <p:spPr>
          <a:xfrm>
            <a:off x="914401" y="0"/>
            <a:ext cx="6423660" cy="7943850"/>
          </a:xfrm>
          <a:prstGeom prst="rect">
            <a:avLst/>
          </a:prstGeom>
        </p:spPr>
      </p:pic>
    </p:spTree>
    <p:extLst>
      <p:ext uri="{BB962C8B-B14F-4D97-AF65-F5344CB8AC3E}">
        <p14:creationId xmlns:p14="http://schemas.microsoft.com/office/powerpoint/2010/main" val="1926697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821A94-CEF4-1048-957D-8E5A2B5A6701}"/>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8119739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51987</TotalTime>
  <Words>1116</Words>
  <Application>Microsoft Office PowerPoint</Application>
  <PresentationFormat>Widescreen</PresentationFormat>
  <Paragraphs>90</Paragraphs>
  <Slides>66</Slides>
  <Notes>1</Notes>
  <HiddenSlides>0</HiddenSlides>
  <MMClips>6</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8" baseType="lpstr">
      <vt:lpstr>Arial</vt:lpstr>
      <vt:lpstr>Calibri</vt:lpstr>
      <vt:lpstr>Calibri Light</vt:lpstr>
      <vt:lpstr>Georgia</vt:lpstr>
      <vt:lpstr>Lato</vt:lpstr>
      <vt:lpstr>Linux Libertine</vt:lpstr>
      <vt:lpstr>Merriweather</vt:lpstr>
      <vt:lpstr>source-serif-pro</vt:lpstr>
      <vt:lpstr>Tahoma</vt:lpstr>
      <vt:lpstr>Times New Roman</vt:lpstr>
      <vt:lpstr>Office Theme</vt:lpstr>
      <vt:lpstr>Photo Editor Photo</vt:lpstr>
      <vt:lpstr>For whom the bells tolls….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OUR GOVERNMNTS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Ken Robinson How education kills creativity </vt:lpstr>
      <vt:lpstr>Development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Suffer little Children</dc:title>
  <dc:creator>David Hickey</dc:creator>
  <cp:lastModifiedBy>ANDREA IRWIN</cp:lastModifiedBy>
  <cp:revision>69</cp:revision>
  <dcterms:created xsi:type="dcterms:W3CDTF">2025-03-15T09:10:59Z</dcterms:created>
  <dcterms:modified xsi:type="dcterms:W3CDTF">2025-06-10T11:03:40Z</dcterms:modified>
</cp:coreProperties>
</file>